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8" r:id="rId4"/>
    <p:sldId id="265" r:id="rId5"/>
    <p:sldId id="260" r:id="rId6"/>
    <p:sldId id="261" r:id="rId7"/>
    <p:sldId id="259" r:id="rId8"/>
    <p:sldId id="266" r:id="rId9"/>
    <p:sldId id="268" r:id="rId10"/>
    <p:sldId id="270" r:id="rId11"/>
    <p:sldId id="299" r:id="rId12"/>
    <p:sldId id="273" r:id="rId13"/>
    <p:sldId id="271" r:id="rId14"/>
    <p:sldId id="279" r:id="rId15"/>
    <p:sldId id="274" r:id="rId16"/>
    <p:sldId id="275" r:id="rId17"/>
    <p:sldId id="276" r:id="rId18"/>
    <p:sldId id="277" r:id="rId19"/>
    <p:sldId id="278" r:id="rId20"/>
    <p:sldId id="294" r:id="rId21"/>
    <p:sldId id="282" r:id="rId22"/>
    <p:sldId id="285" r:id="rId23"/>
    <p:sldId id="286" r:id="rId24"/>
    <p:sldId id="280" r:id="rId25"/>
    <p:sldId id="287" r:id="rId26"/>
    <p:sldId id="284" r:id="rId27"/>
    <p:sldId id="262" r:id="rId28"/>
    <p:sldId id="269" r:id="rId29"/>
    <p:sldId id="288" r:id="rId30"/>
    <p:sldId id="289" r:id="rId31"/>
    <p:sldId id="290" r:id="rId32"/>
    <p:sldId id="291" r:id="rId33"/>
    <p:sldId id="292" r:id="rId34"/>
    <p:sldId id="295" r:id="rId35"/>
    <p:sldId id="298" r:id="rId36"/>
    <p:sldId id="296" r:id="rId37"/>
    <p:sldId id="297" r:id="rId38"/>
    <p:sldId id="263" r:id="rId39"/>
    <p:sldId id="26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511"/>
  </p:normalViewPr>
  <p:slideViewPr>
    <p:cSldViewPr snapToGrid="0" snapToObjects="1">
      <p:cViewPr varScale="1">
        <p:scale>
          <a:sx n="136" d="100"/>
          <a:sy n="136" d="100"/>
        </p:scale>
        <p:origin x="21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A88DBB-7371-4286-9C75-65CAF23EC355}"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E1DCF7F-2E03-496D-84A4-260A775EC09F}">
      <dgm:prSet custT="1"/>
      <dgm:spPr/>
      <dgm:t>
        <a:bodyPr/>
        <a:lstStyle/>
        <a:p>
          <a:pPr>
            <a:lnSpc>
              <a:spcPct val="100000"/>
            </a:lnSpc>
          </a:pPr>
          <a:r>
            <a:rPr lang="en-US" sz="2000" dirty="0"/>
            <a:t>Given: Data Dictionary and CSV file containing company data.</a:t>
          </a:r>
        </a:p>
      </dgm:t>
    </dgm:pt>
    <dgm:pt modelId="{BFEC1084-920A-47FE-8F08-CC95B0DE4A68}" type="parTrans" cxnId="{708F0484-1363-420C-B789-9A4D3DC2DEFC}">
      <dgm:prSet/>
      <dgm:spPr/>
      <dgm:t>
        <a:bodyPr/>
        <a:lstStyle/>
        <a:p>
          <a:endParaRPr lang="en-US"/>
        </a:p>
      </dgm:t>
    </dgm:pt>
    <dgm:pt modelId="{AD60B3E7-856F-45DE-8718-F19A3BC06B31}" type="sibTrans" cxnId="{708F0484-1363-420C-B789-9A4D3DC2DEFC}">
      <dgm:prSet/>
      <dgm:spPr/>
      <dgm:t>
        <a:bodyPr/>
        <a:lstStyle/>
        <a:p>
          <a:endParaRPr lang="en-US"/>
        </a:p>
      </dgm:t>
    </dgm:pt>
    <dgm:pt modelId="{B30FE526-954C-4568-8660-B7F280F19911}">
      <dgm:prSet custT="1"/>
      <dgm:spPr/>
      <dgm:t>
        <a:bodyPr/>
        <a:lstStyle/>
        <a:p>
          <a:pPr>
            <a:lnSpc>
              <a:spcPct val="100000"/>
            </a:lnSpc>
          </a:pPr>
          <a:r>
            <a:rPr lang="en-US" sz="2000" dirty="0"/>
            <a:t>Objective: Understand the needs of the company, clean and analyze the data set, and answer a question for the company using the findings. </a:t>
          </a:r>
        </a:p>
      </dgm:t>
    </dgm:pt>
    <dgm:pt modelId="{1159910A-559D-4173-84D0-F64A38B00083}" type="parTrans" cxnId="{D25E87F7-B12E-4BE3-B760-0C63937ACE2A}">
      <dgm:prSet/>
      <dgm:spPr/>
      <dgm:t>
        <a:bodyPr/>
        <a:lstStyle/>
        <a:p>
          <a:endParaRPr lang="en-US"/>
        </a:p>
      </dgm:t>
    </dgm:pt>
    <dgm:pt modelId="{FC59319A-C3B3-4D6B-AA5F-4F6631351B03}" type="sibTrans" cxnId="{D25E87F7-B12E-4BE3-B760-0C63937ACE2A}">
      <dgm:prSet/>
      <dgm:spPr/>
      <dgm:t>
        <a:bodyPr/>
        <a:lstStyle/>
        <a:p>
          <a:endParaRPr lang="en-US"/>
        </a:p>
      </dgm:t>
    </dgm:pt>
    <dgm:pt modelId="{791BD326-A614-49E9-904D-384A09A37054}" type="pres">
      <dgm:prSet presAssocID="{06A88DBB-7371-4286-9C75-65CAF23EC355}" presName="root" presStyleCnt="0">
        <dgm:presLayoutVars>
          <dgm:dir/>
          <dgm:resizeHandles val="exact"/>
        </dgm:presLayoutVars>
      </dgm:prSet>
      <dgm:spPr/>
    </dgm:pt>
    <dgm:pt modelId="{F281F529-6573-4E3D-9562-39A6F7615987}" type="pres">
      <dgm:prSet presAssocID="{5E1DCF7F-2E03-496D-84A4-260A775EC09F}" presName="compNode" presStyleCnt="0"/>
      <dgm:spPr/>
    </dgm:pt>
    <dgm:pt modelId="{5A46EEB8-9E1E-4E2D-AD83-2F0E28B1C483}" type="pres">
      <dgm:prSet presAssocID="{5E1DCF7F-2E03-496D-84A4-260A775EC0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8576A729-EC29-486B-A97E-3F11A7258E9D}" type="pres">
      <dgm:prSet presAssocID="{5E1DCF7F-2E03-496D-84A4-260A775EC09F}" presName="spaceRect" presStyleCnt="0"/>
      <dgm:spPr/>
    </dgm:pt>
    <dgm:pt modelId="{DBCFAAF5-EE0B-4BF7-B120-6FD0442C816B}" type="pres">
      <dgm:prSet presAssocID="{5E1DCF7F-2E03-496D-84A4-260A775EC09F}" presName="textRect" presStyleLbl="revTx" presStyleIdx="0" presStyleCnt="2">
        <dgm:presLayoutVars>
          <dgm:chMax val="1"/>
          <dgm:chPref val="1"/>
        </dgm:presLayoutVars>
      </dgm:prSet>
      <dgm:spPr/>
    </dgm:pt>
    <dgm:pt modelId="{F69BD995-69A7-4FA6-87BF-66DD83DD2F09}" type="pres">
      <dgm:prSet presAssocID="{AD60B3E7-856F-45DE-8718-F19A3BC06B31}" presName="sibTrans" presStyleCnt="0"/>
      <dgm:spPr/>
    </dgm:pt>
    <dgm:pt modelId="{1CAE4EBC-0FDD-450B-AE61-A43AB3849ABE}" type="pres">
      <dgm:prSet presAssocID="{B30FE526-954C-4568-8660-B7F280F19911}" presName="compNode" presStyleCnt="0"/>
      <dgm:spPr/>
    </dgm:pt>
    <dgm:pt modelId="{0A03467F-8F0B-4430-89AF-A5206F6D31F9}" type="pres">
      <dgm:prSet presAssocID="{B30FE526-954C-4568-8660-B7F280F1991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637A5805-BF17-4628-82E5-ED78CACC59C8}" type="pres">
      <dgm:prSet presAssocID="{B30FE526-954C-4568-8660-B7F280F19911}" presName="spaceRect" presStyleCnt="0"/>
      <dgm:spPr/>
    </dgm:pt>
    <dgm:pt modelId="{D1F6742A-B5CB-4059-BF2E-CD6783FDEEC5}" type="pres">
      <dgm:prSet presAssocID="{B30FE526-954C-4568-8660-B7F280F19911}" presName="textRect" presStyleLbl="revTx" presStyleIdx="1" presStyleCnt="2">
        <dgm:presLayoutVars>
          <dgm:chMax val="1"/>
          <dgm:chPref val="1"/>
        </dgm:presLayoutVars>
      </dgm:prSet>
      <dgm:spPr/>
    </dgm:pt>
  </dgm:ptLst>
  <dgm:cxnLst>
    <dgm:cxn modelId="{D22E0222-D477-F743-897E-9D92E344503E}" type="presOf" srcId="{06A88DBB-7371-4286-9C75-65CAF23EC355}" destId="{791BD326-A614-49E9-904D-384A09A37054}" srcOrd="0" destOrd="0" presId="urn:microsoft.com/office/officeart/2018/2/layout/IconLabelList"/>
    <dgm:cxn modelId="{3535694D-A4E1-0D41-B5FA-D87B6884A3FB}" type="presOf" srcId="{B30FE526-954C-4568-8660-B7F280F19911}" destId="{D1F6742A-B5CB-4059-BF2E-CD6783FDEEC5}" srcOrd="0" destOrd="0" presId="urn:microsoft.com/office/officeart/2018/2/layout/IconLabelList"/>
    <dgm:cxn modelId="{708F0484-1363-420C-B789-9A4D3DC2DEFC}" srcId="{06A88DBB-7371-4286-9C75-65CAF23EC355}" destId="{5E1DCF7F-2E03-496D-84A4-260A775EC09F}" srcOrd="0" destOrd="0" parTransId="{BFEC1084-920A-47FE-8F08-CC95B0DE4A68}" sibTransId="{AD60B3E7-856F-45DE-8718-F19A3BC06B31}"/>
    <dgm:cxn modelId="{7CCB18EF-6EAF-AC48-A7F7-1D33FC94A6BB}" type="presOf" srcId="{5E1DCF7F-2E03-496D-84A4-260A775EC09F}" destId="{DBCFAAF5-EE0B-4BF7-B120-6FD0442C816B}" srcOrd="0" destOrd="0" presId="urn:microsoft.com/office/officeart/2018/2/layout/IconLabelList"/>
    <dgm:cxn modelId="{D25E87F7-B12E-4BE3-B760-0C63937ACE2A}" srcId="{06A88DBB-7371-4286-9C75-65CAF23EC355}" destId="{B30FE526-954C-4568-8660-B7F280F19911}" srcOrd="1" destOrd="0" parTransId="{1159910A-559D-4173-84D0-F64A38B00083}" sibTransId="{FC59319A-C3B3-4D6B-AA5F-4F6631351B03}"/>
    <dgm:cxn modelId="{98F3EACD-6F7B-A64F-BF00-DEC38BCBA49F}" type="presParOf" srcId="{791BD326-A614-49E9-904D-384A09A37054}" destId="{F281F529-6573-4E3D-9562-39A6F7615987}" srcOrd="0" destOrd="0" presId="urn:microsoft.com/office/officeart/2018/2/layout/IconLabelList"/>
    <dgm:cxn modelId="{FBD9D8E5-24E6-A14F-9310-15E06982AFA7}" type="presParOf" srcId="{F281F529-6573-4E3D-9562-39A6F7615987}" destId="{5A46EEB8-9E1E-4E2D-AD83-2F0E28B1C483}" srcOrd="0" destOrd="0" presId="urn:microsoft.com/office/officeart/2018/2/layout/IconLabelList"/>
    <dgm:cxn modelId="{DA6E7123-0C5E-E347-ADC1-64F90C056ACE}" type="presParOf" srcId="{F281F529-6573-4E3D-9562-39A6F7615987}" destId="{8576A729-EC29-486B-A97E-3F11A7258E9D}" srcOrd="1" destOrd="0" presId="urn:microsoft.com/office/officeart/2018/2/layout/IconLabelList"/>
    <dgm:cxn modelId="{6B665E41-9A25-C140-9B50-F327DDEA10DD}" type="presParOf" srcId="{F281F529-6573-4E3D-9562-39A6F7615987}" destId="{DBCFAAF5-EE0B-4BF7-B120-6FD0442C816B}" srcOrd="2" destOrd="0" presId="urn:microsoft.com/office/officeart/2018/2/layout/IconLabelList"/>
    <dgm:cxn modelId="{005510D1-44EC-904D-B76F-B2011EEB914B}" type="presParOf" srcId="{791BD326-A614-49E9-904D-384A09A37054}" destId="{F69BD995-69A7-4FA6-87BF-66DD83DD2F09}" srcOrd="1" destOrd="0" presId="urn:microsoft.com/office/officeart/2018/2/layout/IconLabelList"/>
    <dgm:cxn modelId="{45710FB6-3600-284A-8F94-594A748035FD}" type="presParOf" srcId="{791BD326-A614-49E9-904D-384A09A37054}" destId="{1CAE4EBC-0FDD-450B-AE61-A43AB3849ABE}" srcOrd="2" destOrd="0" presId="urn:microsoft.com/office/officeart/2018/2/layout/IconLabelList"/>
    <dgm:cxn modelId="{6A280CE2-7DBC-8D4A-BB01-6855A0A86F99}" type="presParOf" srcId="{1CAE4EBC-0FDD-450B-AE61-A43AB3849ABE}" destId="{0A03467F-8F0B-4430-89AF-A5206F6D31F9}" srcOrd="0" destOrd="0" presId="urn:microsoft.com/office/officeart/2018/2/layout/IconLabelList"/>
    <dgm:cxn modelId="{DC4A98D0-F7F1-AA4C-8C2F-2689679C0E63}" type="presParOf" srcId="{1CAE4EBC-0FDD-450B-AE61-A43AB3849ABE}" destId="{637A5805-BF17-4628-82E5-ED78CACC59C8}" srcOrd="1" destOrd="0" presId="urn:microsoft.com/office/officeart/2018/2/layout/IconLabelList"/>
    <dgm:cxn modelId="{3DA76379-1C6B-574E-A508-8C18FE574B67}" type="presParOf" srcId="{1CAE4EBC-0FDD-450B-AE61-A43AB3849ABE}" destId="{D1F6742A-B5CB-4059-BF2E-CD6783FDEEC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6EEB8-9E1E-4E2D-AD83-2F0E28B1C483}">
      <dsp:nvSpPr>
        <dsp:cNvPr id="0" name=""/>
        <dsp:cNvSpPr/>
      </dsp:nvSpPr>
      <dsp:spPr>
        <a:xfrm>
          <a:off x="1747800" y="26411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CFAAF5-EE0B-4BF7-B120-6FD0442C816B}">
      <dsp:nvSpPr>
        <dsp:cNvPr id="0" name=""/>
        <dsp:cNvSpPr/>
      </dsp:nvSpPr>
      <dsp:spPr>
        <a:xfrm>
          <a:off x="559800" y="2773566"/>
          <a:ext cx="432000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Given: Data Dictionary and CSV file containing company data.</a:t>
          </a:r>
        </a:p>
      </dsp:txBody>
      <dsp:txXfrm>
        <a:off x="559800" y="2773566"/>
        <a:ext cx="4320000" cy="1260000"/>
      </dsp:txXfrm>
    </dsp:sp>
    <dsp:sp modelId="{0A03467F-8F0B-4430-89AF-A5206F6D31F9}">
      <dsp:nvSpPr>
        <dsp:cNvPr id="0" name=""/>
        <dsp:cNvSpPr/>
      </dsp:nvSpPr>
      <dsp:spPr>
        <a:xfrm>
          <a:off x="6823800" y="26411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F6742A-B5CB-4059-BF2E-CD6783FDEEC5}">
      <dsp:nvSpPr>
        <dsp:cNvPr id="0" name=""/>
        <dsp:cNvSpPr/>
      </dsp:nvSpPr>
      <dsp:spPr>
        <a:xfrm>
          <a:off x="5635800" y="2773566"/>
          <a:ext cx="432000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Objective: Understand the needs of the company, clean and analyze the data set, and answer a question for the company using the findings. </a:t>
          </a:r>
        </a:p>
      </dsp:txBody>
      <dsp:txXfrm>
        <a:off x="5635800" y="2773566"/>
        <a:ext cx="4320000" cy="126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E2177-74D8-2648-8279-4BA821D16995}" type="datetimeFigureOut">
              <a:rPr lang="en-US" smtClean="0"/>
              <a:t>3/25/22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C954A-757C-6F42-9BFF-C1792DF4C584}" type="slidenum">
              <a:rPr lang="en-US" smtClean="0"/>
              <a:t>‹#›</a:t>
            </a:fld>
            <a:endParaRPr lang="en-US"/>
          </a:p>
        </p:txBody>
      </p:sp>
    </p:spTree>
    <p:extLst>
      <p:ext uri="{BB962C8B-B14F-4D97-AF65-F5344CB8AC3E}">
        <p14:creationId xmlns:p14="http://schemas.microsoft.com/office/powerpoint/2010/main" val="2091408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My name is Jill Rivera, and I am a student in the Master of Science in Data Analytics Program at Western Governors University. Today, I will be presenting the performance assessment for course number D206: Data Cleaning.</a:t>
            </a:r>
          </a:p>
        </p:txBody>
      </p:sp>
      <p:sp>
        <p:nvSpPr>
          <p:cNvPr id="4" name="Slide Number Placeholder 3"/>
          <p:cNvSpPr>
            <a:spLocks noGrp="1"/>
          </p:cNvSpPr>
          <p:nvPr>
            <p:ph type="sldNum" sz="quarter" idx="5"/>
          </p:nvPr>
        </p:nvSpPr>
        <p:spPr/>
        <p:txBody>
          <a:bodyPr/>
          <a:lstStyle/>
          <a:p>
            <a:fld id="{8B6C954A-757C-6F42-9BFF-C1792DF4C584}" type="slidenum">
              <a:rPr lang="en-US" smtClean="0"/>
              <a:t>1</a:t>
            </a:fld>
            <a:endParaRPr lang="en-US"/>
          </a:p>
        </p:txBody>
      </p:sp>
    </p:spTree>
    <p:extLst>
      <p:ext uri="{BB962C8B-B14F-4D97-AF65-F5344CB8AC3E}">
        <p14:creationId xmlns:p14="http://schemas.microsoft.com/office/powerpoint/2010/main" val="1969824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can look at the structure of our numerical data and look at their statistics. We can see that we have  our 10,000 rows of customer data. Using the describe command we can see the number of missing variables in each column in the count row. It also calculates the mean, standard deviation, min and max for each column. Describe also breaks the data into quartiles for analysis. From this, we can see what variables may not be beneficial to our analysis.  We can also get some facts about our data. Looking at the second row, which is the mean row, we can see that the average customer is 52 years old and pays $174.08 monthly to the company. In looking at the survey results, we can see that all 8 responses have averaged a value of 3.5 out of 5. This tells us that the customers as a collective are marginally satisfied with their service. </a:t>
            </a:r>
          </a:p>
        </p:txBody>
      </p:sp>
      <p:sp>
        <p:nvSpPr>
          <p:cNvPr id="4" name="Slide Number Placeholder 3"/>
          <p:cNvSpPr>
            <a:spLocks noGrp="1"/>
          </p:cNvSpPr>
          <p:nvPr>
            <p:ph type="sldNum" sz="quarter" idx="5"/>
          </p:nvPr>
        </p:nvSpPr>
        <p:spPr/>
        <p:txBody>
          <a:bodyPr/>
          <a:lstStyle/>
          <a:p>
            <a:fld id="{8B6C954A-757C-6F42-9BFF-C1792DF4C584}" type="slidenum">
              <a:rPr lang="en-US" smtClean="0"/>
              <a:t>10</a:t>
            </a:fld>
            <a:endParaRPr lang="en-US"/>
          </a:p>
        </p:txBody>
      </p:sp>
    </p:spTree>
    <p:extLst>
      <p:ext uri="{BB962C8B-B14F-4D97-AF65-F5344CB8AC3E}">
        <p14:creationId xmlns:p14="http://schemas.microsoft.com/office/powerpoint/2010/main" val="125530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a:t>
            </a:r>
            <a:r>
              <a:rPr lang="en-US" dirty="0" err="1"/>
              <a:t>groupby</a:t>
            </a:r>
            <a:r>
              <a:rPr lang="en-US" dirty="0"/>
              <a:t> command, we can view the data types and see how many are in each group. We currently have 15 variables that are integers, 9 that are floats and 28 variables that are objects. The bulk of the object types are categorical data. In a later step, we will separate the numerical and categorical data for analysis.</a:t>
            </a:r>
          </a:p>
        </p:txBody>
      </p:sp>
      <p:sp>
        <p:nvSpPr>
          <p:cNvPr id="4" name="Slide Number Placeholder 3"/>
          <p:cNvSpPr>
            <a:spLocks noGrp="1"/>
          </p:cNvSpPr>
          <p:nvPr>
            <p:ph type="sldNum" sz="quarter" idx="5"/>
          </p:nvPr>
        </p:nvSpPr>
        <p:spPr/>
        <p:txBody>
          <a:bodyPr/>
          <a:lstStyle/>
          <a:p>
            <a:fld id="{8B6C954A-757C-6F42-9BFF-C1792DF4C584}" type="slidenum">
              <a:rPr lang="en-US" smtClean="0"/>
              <a:t>11</a:t>
            </a:fld>
            <a:endParaRPr lang="en-US"/>
          </a:p>
        </p:txBody>
      </p:sp>
    </p:spTree>
    <p:extLst>
      <p:ext uri="{BB962C8B-B14F-4D97-AF65-F5344CB8AC3E}">
        <p14:creationId xmlns:p14="http://schemas.microsoft.com/office/powerpoint/2010/main" val="2385895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 types, now let’s see how many missing values are in each column. Using the </a:t>
            </a:r>
            <a:r>
              <a:rPr lang="en-US" dirty="0" err="1"/>
              <a:t>isnull</a:t>
            </a:r>
            <a:r>
              <a:rPr lang="en-US" dirty="0"/>
              <a:t> command, along with the sum command, we can see the total number of missing values in each column. We can see that children, age, income, techie, phone, tech support, tenure, and </a:t>
            </a:r>
            <a:r>
              <a:rPr lang="en-US" dirty="0" err="1"/>
              <a:t>bandwidth_GB_year</a:t>
            </a:r>
            <a:r>
              <a:rPr lang="en-US" dirty="0"/>
              <a:t> are the columns with missing values. We do not know the reason for this missing data, and that is a limitation of the data set. We do have a few tricks that can be used to deal with these missing values, however. </a:t>
            </a:r>
          </a:p>
        </p:txBody>
      </p:sp>
      <p:sp>
        <p:nvSpPr>
          <p:cNvPr id="4" name="Slide Number Placeholder 3"/>
          <p:cNvSpPr>
            <a:spLocks noGrp="1"/>
          </p:cNvSpPr>
          <p:nvPr>
            <p:ph type="sldNum" sz="quarter" idx="5"/>
          </p:nvPr>
        </p:nvSpPr>
        <p:spPr/>
        <p:txBody>
          <a:bodyPr/>
          <a:lstStyle/>
          <a:p>
            <a:fld id="{8B6C954A-757C-6F42-9BFF-C1792DF4C584}" type="slidenum">
              <a:rPr lang="en-US" smtClean="0"/>
              <a:t>12</a:t>
            </a:fld>
            <a:endParaRPr lang="en-US"/>
          </a:p>
        </p:txBody>
      </p:sp>
    </p:spTree>
    <p:extLst>
      <p:ext uri="{BB962C8B-B14F-4D97-AF65-F5344CB8AC3E}">
        <p14:creationId xmlns:p14="http://schemas.microsoft.com/office/powerpoint/2010/main" val="1690121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drop some variables that are not relevant to our churn question. Using the drop command, I eliminate the unnamed and case order columns. I use the shape command to verify that the columns are gone. We now have 50 columns and 10,000 rows.</a:t>
            </a:r>
          </a:p>
        </p:txBody>
      </p:sp>
      <p:sp>
        <p:nvSpPr>
          <p:cNvPr id="4" name="Slide Number Placeholder 3"/>
          <p:cNvSpPr>
            <a:spLocks noGrp="1"/>
          </p:cNvSpPr>
          <p:nvPr>
            <p:ph type="sldNum" sz="quarter" idx="5"/>
          </p:nvPr>
        </p:nvSpPr>
        <p:spPr/>
        <p:txBody>
          <a:bodyPr/>
          <a:lstStyle/>
          <a:p>
            <a:fld id="{8B6C954A-757C-6F42-9BFF-C1792DF4C584}" type="slidenum">
              <a:rPr lang="en-US" smtClean="0"/>
              <a:t>13</a:t>
            </a:fld>
            <a:endParaRPr lang="en-US"/>
          </a:p>
        </p:txBody>
      </p:sp>
    </p:spTree>
    <p:extLst>
      <p:ext uri="{BB962C8B-B14F-4D97-AF65-F5344CB8AC3E}">
        <p14:creationId xmlns:p14="http://schemas.microsoft.com/office/powerpoint/2010/main" val="1445294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that we do not have any rows of data that are duplicated. I use the duplicated command to verify that there are no rows that are duplicates of each other. </a:t>
            </a:r>
          </a:p>
        </p:txBody>
      </p:sp>
      <p:sp>
        <p:nvSpPr>
          <p:cNvPr id="4" name="Slide Number Placeholder 3"/>
          <p:cNvSpPr>
            <a:spLocks noGrp="1"/>
          </p:cNvSpPr>
          <p:nvPr>
            <p:ph type="sldNum" sz="quarter" idx="5"/>
          </p:nvPr>
        </p:nvSpPr>
        <p:spPr/>
        <p:txBody>
          <a:bodyPr/>
          <a:lstStyle/>
          <a:p>
            <a:fld id="{8B6C954A-757C-6F42-9BFF-C1792DF4C584}" type="slidenum">
              <a:rPr lang="en-US" smtClean="0"/>
              <a:t>14</a:t>
            </a:fld>
            <a:endParaRPr lang="en-US"/>
          </a:p>
        </p:txBody>
      </p:sp>
    </p:spTree>
    <p:extLst>
      <p:ext uri="{BB962C8B-B14F-4D97-AF65-F5344CB8AC3E}">
        <p14:creationId xmlns:p14="http://schemas.microsoft.com/office/powerpoint/2010/main" val="555159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begin to detect and address if there are any outlying values in numerical columns. First, we look at the children column in a boxplot. This makes it very easy to see that we have three outlying values at 8, 9 and 10.  We can also see from this graph that the average is 1 child per household and the range of values is between 0 and 3 children per household. We have the choice to either drop this data or drop only the outliers. Since the number of children in a household is unlikely going to lead to a customer churning, we will drop the variable. </a:t>
            </a:r>
          </a:p>
        </p:txBody>
      </p:sp>
      <p:sp>
        <p:nvSpPr>
          <p:cNvPr id="4" name="Slide Number Placeholder 3"/>
          <p:cNvSpPr>
            <a:spLocks noGrp="1"/>
          </p:cNvSpPr>
          <p:nvPr>
            <p:ph type="sldNum" sz="quarter" idx="5"/>
          </p:nvPr>
        </p:nvSpPr>
        <p:spPr/>
        <p:txBody>
          <a:bodyPr/>
          <a:lstStyle/>
          <a:p>
            <a:fld id="{8B6C954A-757C-6F42-9BFF-C1792DF4C584}" type="slidenum">
              <a:rPr lang="en-US" smtClean="0"/>
              <a:t>15</a:t>
            </a:fld>
            <a:endParaRPr lang="en-US"/>
          </a:p>
        </p:txBody>
      </p:sp>
    </p:spTree>
    <p:extLst>
      <p:ext uri="{BB962C8B-B14F-4D97-AF65-F5344CB8AC3E}">
        <p14:creationId xmlns:p14="http://schemas.microsoft.com/office/powerpoint/2010/main" val="2309565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age variable, we view it in a boxplot. We can see that the range of customer ages is between 35 and 71, and the average age is 53. We do not see any outlying values, so this data is valuable to keep for analysis.</a:t>
            </a:r>
          </a:p>
        </p:txBody>
      </p:sp>
      <p:sp>
        <p:nvSpPr>
          <p:cNvPr id="4" name="Slide Number Placeholder 3"/>
          <p:cNvSpPr>
            <a:spLocks noGrp="1"/>
          </p:cNvSpPr>
          <p:nvPr>
            <p:ph type="sldNum" sz="quarter" idx="5"/>
          </p:nvPr>
        </p:nvSpPr>
        <p:spPr/>
        <p:txBody>
          <a:bodyPr/>
          <a:lstStyle/>
          <a:p>
            <a:fld id="{8B6C954A-757C-6F42-9BFF-C1792DF4C584}" type="slidenum">
              <a:rPr lang="en-US" smtClean="0"/>
              <a:t>16</a:t>
            </a:fld>
            <a:endParaRPr lang="en-US"/>
          </a:p>
        </p:txBody>
      </p:sp>
    </p:spTree>
    <p:extLst>
      <p:ext uri="{BB962C8B-B14F-4D97-AF65-F5344CB8AC3E}">
        <p14:creationId xmlns:p14="http://schemas.microsoft.com/office/powerpoint/2010/main" val="1312357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a completely different story when looking at income in a boxplot. The range of values is between $15,000 and $55,000 yearly and the average is around $40,000. We have several outlying figures however that will throw off future calculations. We will remove this variable as it has too many values to address, and the likelihood of this effecting churn is low. </a:t>
            </a:r>
          </a:p>
        </p:txBody>
      </p:sp>
      <p:sp>
        <p:nvSpPr>
          <p:cNvPr id="4" name="Slide Number Placeholder 3"/>
          <p:cNvSpPr>
            <a:spLocks noGrp="1"/>
          </p:cNvSpPr>
          <p:nvPr>
            <p:ph type="sldNum" sz="quarter" idx="5"/>
          </p:nvPr>
        </p:nvSpPr>
        <p:spPr/>
        <p:txBody>
          <a:bodyPr/>
          <a:lstStyle/>
          <a:p>
            <a:fld id="{8B6C954A-757C-6F42-9BFF-C1792DF4C584}" type="slidenum">
              <a:rPr lang="en-US" smtClean="0"/>
              <a:t>17</a:t>
            </a:fld>
            <a:endParaRPr lang="en-US"/>
          </a:p>
        </p:txBody>
      </p:sp>
    </p:spTree>
    <p:extLst>
      <p:ext uri="{BB962C8B-B14F-4D97-AF65-F5344CB8AC3E}">
        <p14:creationId xmlns:p14="http://schemas.microsoft.com/office/powerpoint/2010/main" val="4221547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tenure in a boxplot, we can see a very big range of values. This variable is the number of months that a customer has been with the service. The range goes from 8 months to 62 months and averages at 36 months. There are no outliers with this variable. Even though there is big range of values, we will keep this information in the analysis.</a:t>
            </a:r>
          </a:p>
        </p:txBody>
      </p:sp>
      <p:sp>
        <p:nvSpPr>
          <p:cNvPr id="4" name="Slide Number Placeholder 3"/>
          <p:cNvSpPr>
            <a:spLocks noGrp="1"/>
          </p:cNvSpPr>
          <p:nvPr>
            <p:ph type="sldNum" sz="quarter" idx="5"/>
          </p:nvPr>
        </p:nvSpPr>
        <p:spPr/>
        <p:txBody>
          <a:bodyPr/>
          <a:lstStyle/>
          <a:p>
            <a:fld id="{8B6C954A-757C-6F42-9BFF-C1792DF4C584}" type="slidenum">
              <a:rPr lang="en-US" smtClean="0"/>
              <a:t>18</a:t>
            </a:fld>
            <a:endParaRPr lang="en-US"/>
          </a:p>
        </p:txBody>
      </p:sp>
    </p:spTree>
    <p:extLst>
      <p:ext uri="{BB962C8B-B14F-4D97-AF65-F5344CB8AC3E}">
        <p14:creationId xmlns:p14="http://schemas.microsoft.com/office/powerpoint/2010/main" val="178106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variable we will look at in a boxplot is the </a:t>
            </a:r>
            <a:r>
              <a:rPr lang="en-US" dirty="0" err="1"/>
              <a:t>bandwidth_GB_year</a:t>
            </a:r>
            <a:r>
              <a:rPr lang="en-US" dirty="0"/>
              <a:t> column. We see no outlying factors in this variable. The customers average 3400 GB of data usage per year and ranges from 1100 to 5600 GB yearly. This data will be kept for analysis as well. </a:t>
            </a:r>
          </a:p>
        </p:txBody>
      </p:sp>
      <p:sp>
        <p:nvSpPr>
          <p:cNvPr id="4" name="Slide Number Placeholder 3"/>
          <p:cNvSpPr>
            <a:spLocks noGrp="1"/>
          </p:cNvSpPr>
          <p:nvPr>
            <p:ph type="sldNum" sz="quarter" idx="5"/>
          </p:nvPr>
        </p:nvSpPr>
        <p:spPr/>
        <p:txBody>
          <a:bodyPr/>
          <a:lstStyle/>
          <a:p>
            <a:fld id="{8B6C954A-757C-6F42-9BFF-C1792DF4C584}" type="slidenum">
              <a:rPr lang="en-US" smtClean="0"/>
              <a:t>19</a:t>
            </a:fld>
            <a:endParaRPr lang="en-US"/>
          </a:p>
        </p:txBody>
      </p:sp>
    </p:spTree>
    <p:extLst>
      <p:ext uri="{BB962C8B-B14F-4D97-AF65-F5344CB8AC3E}">
        <p14:creationId xmlns:p14="http://schemas.microsoft.com/office/powerpoint/2010/main" val="922870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assignment, I was given a choice between two data sets and corresponding dictionaries. The topics were telecommunication data for an analysis with churn, or medical data to analyze the rate at which patients are readmitted to the hospital. I chose to analyze the telecommunications churn data. The objective of this analysis is to understand the needs of the company, clean and analyze the data set, and answer a question for the company using the results of the analysis.</a:t>
            </a:r>
          </a:p>
        </p:txBody>
      </p:sp>
      <p:sp>
        <p:nvSpPr>
          <p:cNvPr id="4" name="Slide Number Placeholder 3"/>
          <p:cNvSpPr>
            <a:spLocks noGrp="1"/>
          </p:cNvSpPr>
          <p:nvPr>
            <p:ph type="sldNum" sz="quarter" idx="5"/>
          </p:nvPr>
        </p:nvSpPr>
        <p:spPr/>
        <p:txBody>
          <a:bodyPr/>
          <a:lstStyle/>
          <a:p>
            <a:fld id="{8B6C954A-757C-6F42-9BFF-C1792DF4C584}" type="slidenum">
              <a:rPr lang="en-US" smtClean="0"/>
              <a:t>2</a:t>
            </a:fld>
            <a:endParaRPr lang="en-US"/>
          </a:p>
        </p:txBody>
      </p:sp>
    </p:spTree>
    <p:extLst>
      <p:ext uri="{BB962C8B-B14F-4D97-AF65-F5344CB8AC3E}">
        <p14:creationId xmlns:p14="http://schemas.microsoft.com/office/powerpoint/2010/main" val="1965032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determined two variables that we no longer need, so we can remove them using the drop command again. We now have 48 variables and 10,000 rows of data. </a:t>
            </a:r>
          </a:p>
        </p:txBody>
      </p:sp>
      <p:sp>
        <p:nvSpPr>
          <p:cNvPr id="4" name="Slide Number Placeholder 3"/>
          <p:cNvSpPr>
            <a:spLocks noGrp="1"/>
          </p:cNvSpPr>
          <p:nvPr>
            <p:ph type="sldNum" sz="quarter" idx="5"/>
          </p:nvPr>
        </p:nvSpPr>
        <p:spPr/>
        <p:txBody>
          <a:bodyPr/>
          <a:lstStyle/>
          <a:p>
            <a:fld id="{8B6C954A-757C-6F42-9BFF-C1792DF4C584}" type="slidenum">
              <a:rPr lang="en-US" smtClean="0"/>
              <a:t>20</a:t>
            </a:fld>
            <a:endParaRPr lang="en-US"/>
          </a:p>
        </p:txBody>
      </p:sp>
    </p:spTree>
    <p:extLst>
      <p:ext uri="{BB962C8B-B14F-4D97-AF65-F5344CB8AC3E}">
        <p14:creationId xmlns:p14="http://schemas.microsoft.com/office/powerpoint/2010/main" val="2441355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to address the missing values in the data that we found. We already dropped 2 of the variables with missing data. Now we will look at the age variable. We can recall that this column had 2475 missing values. Using central tendencies, we can impute a value for the missing data. Using the </a:t>
            </a:r>
            <a:r>
              <a:rPr lang="en-US" dirty="0" err="1"/>
              <a:t>fillna</a:t>
            </a:r>
            <a:r>
              <a:rPr lang="en-US" dirty="0"/>
              <a:t> command, we can fill the value with the average of that column. Using the average is a safe way to fill missing values for a variable like this so that further calculations are not skewed by the data that we impute. Using the </a:t>
            </a:r>
            <a:r>
              <a:rPr lang="en-US" dirty="0" err="1"/>
              <a:t>isnull</a:t>
            </a:r>
            <a:r>
              <a:rPr lang="en-US" dirty="0"/>
              <a:t> and sum commands, we make sure that the fields were filled.</a:t>
            </a:r>
          </a:p>
        </p:txBody>
      </p:sp>
      <p:sp>
        <p:nvSpPr>
          <p:cNvPr id="4" name="Slide Number Placeholder 3"/>
          <p:cNvSpPr>
            <a:spLocks noGrp="1"/>
          </p:cNvSpPr>
          <p:nvPr>
            <p:ph type="sldNum" sz="quarter" idx="5"/>
          </p:nvPr>
        </p:nvSpPr>
        <p:spPr/>
        <p:txBody>
          <a:bodyPr/>
          <a:lstStyle/>
          <a:p>
            <a:fld id="{8B6C954A-757C-6F42-9BFF-C1792DF4C584}" type="slidenum">
              <a:rPr lang="en-US" smtClean="0"/>
              <a:t>21</a:t>
            </a:fld>
            <a:endParaRPr lang="en-US"/>
          </a:p>
        </p:txBody>
      </p:sp>
    </p:spTree>
    <p:extLst>
      <p:ext uri="{BB962C8B-B14F-4D97-AF65-F5344CB8AC3E}">
        <p14:creationId xmlns:p14="http://schemas.microsoft.com/office/powerpoint/2010/main" val="1881153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tenure and bandwidth columns will be addressed. These columns had  931 and 1021 missing values respectively. We can make an assumption with this data that the missing fields are due to the customer being a new customer. We can then safely fill those missing values with a 0 using the </a:t>
            </a:r>
            <a:r>
              <a:rPr lang="en-US" dirty="0" err="1"/>
              <a:t>fillna</a:t>
            </a:r>
            <a:r>
              <a:rPr lang="en-US" dirty="0"/>
              <a:t> command again. Verifying that there are no more missing values in these columns, we can see that we are left with three columns to address; techie, phone and tech support.  </a:t>
            </a:r>
          </a:p>
          <a:p>
            <a:endParaRPr lang="en-US" dirty="0"/>
          </a:p>
        </p:txBody>
      </p:sp>
      <p:sp>
        <p:nvSpPr>
          <p:cNvPr id="4" name="Slide Number Placeholder 3"/>
          <p:cNvSpPr>
            <a:spLocks noGrp="1"/>
          </p:cNvSpPr>
          <p:nvPr>
            <p:ph type="sldNum" sz="quarter" idx="5"/>
          </p:nvPr>
        </p:nvSpPr>
        <p:spPr/>
        <p:txBody>
          <a:bodyPr/>
          <a:lstStyle/>
          <a:p>
            <a:fld id="{8B6C954A-757C-6F42-9BFF-C1792DF4C584}" type="slidenum">
              <a:rPr lang="en-US" smtClean="0"/>
              <a:t>22</a:t>
            </a:fld>
            <a:endParaRPr lang="en-US"/>
          </a:p>
        </p:txBody>
      </p:sp>
    </p:spTree>
    <p:extLst>
      <p:ext uri="{BB962C8B-B14F-4D97-AF65-F5344CB8AC3E}">
        <p14:creationId xmlns:p14="http://schemas.microsoft.com/office/powerpoint/2010/main" val="2331346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three columns have yes/no responses as values. Using the </a:t>
            </a:r>
            <a:r>
              <a:rPr lang="en-US" dirty="0" err="1"/>
              <a:t>value_counts</a:t>
            </a:r>
            <a:r>
              <a:rPr lang="en-US" dirty="0"/>
              <a:t> command, I find out the value that occurs most often for each variable. Then, I fill the missing values with the most frequent value. In this case, the techie missing values were filled with no, the tech support fields were filled with no, and the phone fields were filled with yes. This way the data stays as consistent as possible. </a:t>
            </a:r>
          </a:p>
        </p:txBody>
      </p:sp>
      <p:sp>
        <p:nvSpPr>
          <p:cNvPr id="4" name="Slide Number Placeholder 3"/>
          <p:cNvSpPr>
            <a:spLocks noGrp="1"/>
          </p:cNvSpPr>
          <p:nvPr>
            <p:ph type="sldNum" sz="quarter" idx="5"/>
          </p:nvPr>
        </p:nvSpPr>
        <p:spPr/>
        <p:txBody>
          <a:bodyPr/>
          <a:lstStyle/>
          <a:p>
            <a:fld id="{8B6C954A-757C-6F42-9BFF-C1792DF4C584}" type="slidenum">
              <a:rPr lang="en-US" smtClean="0"/>
              <a:t>23</a:t>
            </a:fld>
            <a:endParaRPr lang="en-US"/>
          </a:p>
        </p:txBody>
      </p:sp>
    </p:spTree>
    <p:extLst>
      <p:ext uri="{BB962C8B-B14F-4D97-AF65-F5344CB8AC3E}">
        <p14:creationId xmlns:p14="http://schemas.microsoft.com/office/powerpoint/2010/main" val="1999755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check to make sure that our data set has no missing values. </a:t>
            </a:r>
          </a:p>
        </p:txBody>
      </p:sp>
      <p:sp>
        <p:nvSpPr>
          <p:cNvPr id="4" name="Slide Number Placeholder 3"/>
          <p:cNvSpPr>
            <a:spLocks noGrp="1"/>
          </p:cNvSpPr>
          <p:nvPr>
            <p:ph type="sldNum" sz="quarter" idx="5"/>
          </p:nvPr>
        </p:nvSpPr>
        <p:spPr/>
        <p:txBody>
          <a:bodyPr/>
          <a:lstStyle/>
          <a:p>
            <a:fld id="{8B6C954A-757C-6F42-9BFF-C1792DF4C584}" type="slidenum">
              <a:rPr lang="en-US" smtClean="0"/>
              <a:t>24</a:t>
            </a:fld>
            <a:endParaRPr lang="en-US"/>
          </a:p>
        </p:txBody>
      </p:sp>
    </p:spTree>
    <p:extLst>
      <p:ext uri="{BB962C8B-B14F-4D97-AF65-F5344CB8AC3E}">
        <p14:creationId xmlns:p14="http://schemas.microsoft.com/office/powerpoint/2010/main" val="1645824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are done cleaning the data set and we can prepare the data set for the PCA. I extracted the clean data and labeled it </a:t>
            </a:r>
            <a:r>
              <a:rPr lang="en-US" dirty="0" err="1"/>
              <a:t>churn_clean.csv</a:t>
            </a:r>
            <a:r>
              <a:rPr lang="en-US" dirty="0"/>
              <a:t> using the </a:t>
            </a:r>
            <a:r>
              <a:rPr lang="en-US" dirty="0" err="1"/>
              <a:t>to_csv</a:t>
            </a:r>
            <a:r>
              <a:rPr lang="en-US" dirty="0"/>
              <a:t> command. Next, I separate the categorical variables into a separate data frame for the PCA. I called this </a:t>
            </a:r>
            <a:r>
              <a:rPr lang="en-US" dirty="0" err="1"/>
              <a:t>df_cat</a:t>
            </a:r>
            <a:r>
              <a:rPr lang="en-US" dirty="0"/>
              <a:t>.</a:t>
            </a:r>
          </a:p>
        </p:txBody>
      </p:sp>
      <p:sp>
        <p:nvSpPr>
          <p:cNvPr id="4" name="Slide Number Placeholder 3"/>
          <p:cNvSpPr>
            <a:spLocks noGrp="1"/>
          </p:cNvSpPr>
          <p:nvPr>
            <p:ph type="sldNum" sz="quarter" idx="5"/>
          </p:nvPr>
        </p:nvSpPr>
        <p:spPr/>
        <p:txBody>
          <a:bodyPr/>
          <a:lstStyle/>
          <a:p>
            <a:fld id="{8B6C954A-757C-6F42-9BFF-C1792DF4C584}" type="slidenum">
              <a:rPr lang="en-US" smtClean="0"/>
              <a:t>25</a:t>
            </a:fld>
            <a:endParaRPr lang="en-US"/>
          </a:p>
        </p:txBody>
      </p:sp>
    </p:spTree>
    <p:extLst>
      <p:ext uri="{BB962C8B-B14F-4D97-AF65-F5344CB8AC3E}">
        <p14:creationId xmlns:p14="http://schemas.microsoft.com/office/powerpoint/2010/main" val="576163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clean data is now reloaded, and the categorical columns are dropped since we already have them in a separate data frame. The columns are dropped by first creating a list of the columns named </a:t>
            </a:r>
            <a:r>
              <a:rPr lang="en-US" dirty="0" err="1"/>
              <a:t>to_drop</a:t>
            </a:r>
            <a:r>
              <a:rPr lang="en-US" dirty="0"/>
              <a:t>, and then using the drop command like we did before. </a:t>
            </a:r>
          </a:p>
        </p:txBody>
      </p:sp>
      <p:sp>
        <p:nvSpPr>
          <p:cNvPr id="4" name="Slide Number Placeholder 3"/>
          <p:cNvSpPr>
            <a:spLocks noGrp="1"/>
          </p:cNvSpPr>
          <p:nvPr>
            <p:ph type="sldNum" sz="quarter" idx="5"/>
          </p:nvPr>
        </p:nvSpPr>
        <p:spPr/>
        <p:txBody>
          <a:bodyPr/>
          <a:lstStyle/>
          <a:p>
            <a:fld id="{8B6C954A-757C-6F42-9BFF-C1792DF4C584}" type="slidenum">
              <a:rPr lang="en-US" smtClean="0"/>
              <a:t>26</a:t>
            </a:fld>
            <a:endParaRPr lang="en-US"/>
          </a:p>
        </p:txBody>
      </p:sp>
    </p:spTree>
    <p:extLst>
      <p:ext uri="{BB962C8B-B14F-4D97-AF65-F5344CB8AC3E}">
        <p14:creationId xmlns:p14="http://schemas.microsoft.com/office/powerpoint/2010/main" val="356646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are at the step where we can perform the principal component analysis. PCA reduces the dimensionality of a data set to focus on the variables that have the most correlation to each other. I will create a pipeline using the powerful scikit-learn tools. This pipeline will normalize the data, determine the number of components that are needed to describe the data with accuracy, and the variances between all the variables. A scree plot will be produced to see the bend in the diagram and visualize how the variables work together to explain the data. Using explained variance ration and cumulative sum, I will determine the principal components needed for the model. Finally, logistic regression and random forest classifiers will be run with and without PCA to test our model’s prediction accuracy.</a:t>
            </a:r>
          </a:p>
        </p:txBody>
      </p:sp>
      <p:sp>
        <p:nvSpPr>
          <p:cNvPr id="4" name="Slide Number Placeholder 3"/>
          <p:cNvSpPr>
            <a:spLocks noGrp="1"/>
          </p:cNvSpPr>
          <p:nvPr>
            <p:ph type="sldNum" sz="quarter" idx="5"/>
          </p:nvPr>
        </p:nvSpPr>
        <p:spPr/>
        <p:txBody>
          <a:bodyPr/>
          <a:lstStyle/>
          <a:p>
            <a:fld id="{8B6C954A-757C-6F42-9BFF-C1792DF4C584}" type="slidenum">
              <a:rPr lang="en-US" smtClean="0"/>
              <a:t>27</a:t>
            </a:fld>
            <a:endParaRPr lang="en-US"/>
          </a:p>
        </p:txBody>
      </p:sp>
    </p:spTree>
    <p:extLst>
      <p:ext uri="{BB962C8B-B14F-4D97-AF65-F5344CB8AC3E}">
        <p14:creationId xmlns:p14="http://schemas.microsoft.com/office/powerpoint/2010/main" val="1751594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Beginning with a correlation heatmap, we can see the correlation between all the variables in our churn data set. We can see that tenure, bandwidth, timely response and timely fixes have strong correlations, while reliability and options are weakly corelated. </a:t>
            </a:r>
          </a:p>
        </p:txBody>
      </p:sp>
      <p:sp>
        <p:nvSpPr>
          <p:cNvPr id="4" name="Slide Number Placeholder 3"/>
          <p:cNvSpPr>
            <a:spLocks noGrp="1"/>
          </p:cNvSpPr>
          <p:nvPr>
            <p:ph type="sldNum" sz="quarter" idx="5"/>
          </p:nvPr>
        </p:nvSpPr>
        <p:spPr/>
        <p:txBody>
          <a:bodyPr/>
          <a:lstStyle/>
          <a:p>
            <a:fld id="{8B6C954A-757C-6F42-9BFF-C1792DF4C584}" type="slidenum">
              <a:rPr lang="en-US" smtClean="0"/>
              <a:t>28</a:t>
            </a:fld>
            <a:endParaRPr lang="en-US"/>
          </a:p>
        </p:txBody>
      </p:sp>
    </p:spTree>
    <p:extLst>
      <p:ext uri="{BB962C8B-B14F-4D97-AF65-F5344CB8AC3E}">
        <p14:creationId xmlns:p14="http://schemas.microsoft.com/office/powerpoint/2010/main" val="2409822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pipeline and preform the analysis, we need to first import the tools from scikit-learn that we will need. We will use standard scaler, PCA and pipeline for this analysis.</a:t>
            </a:r>
          </a:p>
        </p:txBody>
      </p:sp>
      <p:sp>
        <p:nvSpPr>
          <p:cNvPr id="4" name="Slide Number Placeholder 3"/>
          <p:cNvSpPr>
            <a:spLocks noGrp="1"/>
          </p:cNvSpPr>
          <p:nvPr>
            <p:ph type="sldNum" sz="quarter" idx="5"/>
          </p:nvPr>
        </p:nvSpPr>
        <p:spPr/>
        <p:txBody>
          <a:bodyPr/>
          <a:lstStyle/>
          <a:p>
            <a:fld id="{8B6C954A-757C-6F42-9BFF-C1792DF4C584}" type="slidenum">
              <a:rPr lang="en-US" smtClean="0"/>
              <a:t>29</a:t>
            </a:fld>
            <a:endParaRPr lang="en-US"/>
          </a:p>
        </p:txBody>
      </p:sp>
    </p:spTree>
    <p:extLst>
      <p:ext uri="{BB962C8B-B14F-4D97-AF65-F5344CB8AC3E}">
        <p14:creationId xmlns:p14="http://schemas.microsoft.com/office/powerpoint/2010/main" val="977734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will explore the given data set and associated dictionary to determine the state of the data and get more familiar with its contents. I will then develop a plan for cleaning the data with the goal of answering a question for the company. I will go through the steps of the plan on cleaning the data set. Extract the clean data set and perform a principal component analysis on the clean data. Finally, I will review the results to see if the business question is answered or not.</a:t>
            </a:r>
          </a:p>
        </p:txBody>
      </p:sp>
      <p:sp>
        <p:nvSpPr>
          <p:cNvPr id="4" name="Slide Number Placeholder 3"/>
          <p:cNvSpPr>
            <a:spLocks noGrp="1"/>
          </p:cNvSpPr>
          <p:nvPr>
            <p:ph type="sldNum" sz="quarter" idx="5"/>
          </p:nvPr>
        </p:nvSpPr>
        <p:spPr/>
        <p:txBody>
          <a:bodyPr/>
          <a:lstStyle/>
          <a:p>
            <a:fld id="{8B6C954A-757C-6F42-9BFF-C1792DF4C584}" type="slidenum">
              <a:rPr lang="en-US" smtClean="0"/>
              <a:t>3</a:t>
            </a:fld>
            <a:endParaRPr lang="en-US"/>
          </a:p>
        </p:txBody>
      </p:sp>
    </p:spTree>
    <p:extLst>
      <p:ext uri="{BB962C8B-B14F-4D97-AF65-F5344CB8AC3E}">
        <p14:creationId xmlns:p14="http://schemas.microsoft.com/office/powerpoint/2010/main" val="174032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the pipeline, we set the scaler to standard scaler, and the reducer to PCA. We then fit and transform the data into the pipeline. The result is shown in the array. </a:t>
            </a:r>
          </a:p>
        </p:txBody>
      </p:sp>
      <p:sp>
        <p:nvSpPr>
          <p:cNvPr id="4" name="Slide Number Placeholder 3"/>
          <p:cNvSpPr>
            <a:spLocks noGrp="1"/>
          </p:cNvSpPr>
          <p:nvPr>
            <p:ph type="sldNum" sz="quarter" idx="5"/>
          </p:nvPr>
        </p:nvSpPr>
        <p:spPr/>
        <p:txBody>
          <a:bodyPr/>
          <a:lstStyle/>
          <a:p>
            <a:fld id="{8B6C954A-757C-6F42-9BFF-C1792DF4C584}" type="slidenum">
              <a:rPr lang="en-US" smtClean="0"/>
              <a:t>30</a:t>
            </a:fld>
            <a:endParaRPr lang="en-US"/>
          </a:p>
        </p:txBody>
      </p:sp>
    </p:spTree>
    <p:extLst>
      <p:ext uri="{BB962C8B-B14F-4D97-AF65-F5344CB8AC3E}">
        <p14:creationId xmlns:p14="http://schemas.microsoft.com/office/powerpoint/2010/main" val="2540338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get the variances between the values. The variances are calculated using the explained variance ratio command and multiplying by 100 to make it a percentage. The resulting array is the percentage of variance for each component. We can see that the first three components are varied highly and therefore will throw off the model. Using the </a:t>
            </a:r>
            <a:r>
              <a:rPr lang="en-US" dirty="0" err="1"/>
              <a:t>cumsum</a:t>
            </a:r>
            <a:r>
              <a:rPr lang="en-US" dirty="0"/>
              <a:t> command, we can see the cumulative totals of the variances. From this array, we see that 11 components are needed to maintain 82% accuracy for the model. </a:t>
            </a:r>
          </a:p>
        </p:txBody>
      </p:sp>
      <p:sp>
        <p:nvSpPr>
          <p:cNvPr id="4" name="Slide Number Placeholder 3"/>
          <p:cNvSpPr>
            <a:spLocks noGrp="1"/>
          </p:cNvSpPr>
          <p:nvPr>
            <p:ph type="sldNum" sz="quarter" idx="5"/>
          </p:nvPr>
        </p:nvSpPr>
        <p:spPr/>
        <p:txBody>
          <a:bodyPr/>
          <a:lstStyle/>
          <a:p>
            <a:fld id="{8B6C954A-757C-6F42-9BFF-C1792DF4C584}" type="slidenum">
              <a:rPr lang="en-US" smtClean="0"/>
              <a:t>31</a:t>
            </a:fld>
            <a:endParaRPr lang="en-US"/>
          </a:p>
        </p:txBody>
      </p:sp>
    </p:spTree>
    <p:extLst>
      <p:ext uri="{BB962C8B-B14F-4D97-AF65-F5344CB8AC3E}">
        <p14:creationId xmlns:p14="http://schemas.microsoft.com/office/powerpoint/2010/main" val="3889766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verify this information and find the range of components that we need for our model. A scree plot is a useful tool to do this. The bend or elbow in the graph signifies the components prior to it are skewing the model. From this graph, choosing components 3 through 14 would give us the 11 components needed at the lowest variance between them as possible.  </a:t>
            </a:r>
          </a:p>
        </p:txBody>
      </p:sp>
      <p:sp>
        <p:nvSpPr>
          <p:cNvPr id="4" name="Slide Number Placeholder 3"/>
          <p:cNvSpPr>
            <a:spLocks noGrp="1"/>
          </p:cNvSpPr>
          <p:nvPr>
            <p:ph type="sldNum" sz="quarter" idx="5"/>
          </p:nvPr>
        </p:nvSpPr>
        <p:spPr/>
        <p:txBody>
          <a:bodyPr/>
          <a:lstStyle/>
          <a:p>
            <a:fld id="{8B6C954A-757C-6F42-9BFF-C1792DF4C584}" type="slidenum">
              <a:rPr lang="en-US" smtClean="0"/>
              <a:t>32</a:t>
            </a:fld>
            <a:endParaRPr lang="en-US"/>
          </a:p>
        </p:txBody>
      </p:sp>
    </p:spTree>
    <p:extLst>
      <p:ext uri="{BB962C8B-B14F-4D97-AF65-F5344CB8AC3E}">
        <p14:creationId xmlns:p14="http://schemas.microsoft.com/office/powerpoint/2010/main" val="2144763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preform regression calculations on the data set, it is broken into training and testing sets. Using the </a:t>
            </a:r>
            <a:r>
              <a:rPr lang="en-US" dirty="0" err="1"/>
              <a:t>train_test_split</a:t>
            </a:r>
            <a:r>
              <a:rPr lang="en-US" dirty="0"/>
              <a:t> tool from scikit-learn, we make split the data to 25% test and 75% training. </a:t>
            </a:r>
          </a:p>
        </p:txBody>
      </p:sp>
      <p:sp>
        <p:nvSpPr>
          <p:cNvPr id="4" name="Slide Number Placeholder 3"/>
          <p:cNvSpPr>
            <a:spLocks noGrp="1"/>
          </p:cNvSpPr>
          <p:nvPr>
            <p:ph type="sldNum" sz="quarter" idx="5"/>
          </p:nvPr>
        </p:nvSpPr>
        <p:spPr/>
        <p:txBody>
          <a:bodyPr/>
          <a:lstStyle/>
          <a:p>
            <a:fld id="{8B6C954A-757C-6F42-9BFF-C1792DF4C584}" type="slidenum">
              <a:rPr lang="en-US" smtClean="0"/>
              <a:t>33</a:t>
            </a:fld>
            <a:endParaRPr lang="en-US"/>
          </a:p>
        </p:txBody>
      </p:sp>
    </p:spTree>
    <p:extLst>
      <p:ext uri="{BB962C8B-B14F-4D97-AF65-F5344CB8AC3E}">
        <p14:creationId xmlns:p14="http://schemas.microsoft.com/office/powerpoint/2010/main" val="3002256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Scikit-</a:t>
            </a:r>
            <a:r>
              <a:rPr lang="en-US" dirty="0" err="1"/>
              <a:t>learn’s</a:t>
            </a:r>
            <a:r>
              <a:rPr lang="en-US" dirty="0"/>
              <a:t> logistic regression classifier tool is easy to use. It is an algorithm that predicts the probability of a categorical dependent variable. First, the tool is imported, then a loop is created to cycle each of the components we identify through the algorithm. We can see that the 11 components that I chose all have a probability above 71%, which is an indicator that our model is good. </a:t>
            </a:r>
          </a:p>
        </p:txBody>
      </p:sp>
      <p:sp>
        <p:nvSpPr>
          <p:cNvPr id="4" name="Slide Number Placeholder 3"/>
          <p:cNvSpPr>
            <a:spLocks noGrp="1"/>
          </p:cNvSpPr>
          <p:nvPr>
            <p:ph type="sldNum" sz="quarter" idx="5"/>
          </p:nvPr>
        </p:nvSpPr>
        <p:spPr/>
        <p:txBody>
          <a:bodyPr/>
          <a:lstStyle/>
          <a:p>
            <a:fld id="{8B6C954A-757C-6F42-9BFF-C1792DF4C584}" type="slidenum">
              <a:rPr lang="en-US" smtClean="0"/>
              <a:t>34</a:t>
            </a:fld>
            <a:endParaRPr lang="en-US"/>
          </a:p>
        </p:txBody>
      </p:sp>
    </p:spTree>
    <p:extLst>
      <p:ext uri="{BB962C8B-B14F-4D97-AF65-F5344CB8AC3E}">
        <p14:creationId xmlns:p14="http://schemas.microsoft.com/office/powerpoint/2010/main" val="3478227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logistic regression without PCA tests our model overall. This calculation shows that the model has an accuracy prediction of 81.7%, which is great. We can say with confidence that our model has a high accuracy rate.</a:t>
            </a:r>
          </a:p>
        </p:txBody>
      </p:sp>
      <p:sp>
        <p:nvSpPr>
          <p:cNvPr id="4" name="Slide Number Placeholder 3"/>
          <p:cNvSpPr>
            <a:spLocks noGrp="1"/>
          </p:cNvSpPr>
          <p:nvPr>
            <p:ph type="sldNum" sz="quarter" idx="5"/>
          </p:nvPr>
        </p:nvSpPr>
        <p:spPr/>
        <p:txBody>
          <a:bodyPr/>
          <a:lstStyle/>
          <a:p>
            <a:fld id="{8B6C954A-757C-6F42-9BFF-C1792DF4C584}" type="slidenum">
              <a:rPr lang="en-US" smtClean="0"/>
              <a:t>35</a:t>
            </a:fld>
            <a:endParaRPr lang="en-US"/>
          </a:p>
        </p:txBody>
      </p:sp>
    </p:spTree>
    <p:extLst>
      <p:ext uri="{BB962C8B-B14F-4D97-AF65-F5344CB8AC3E}">
        <p14:creationId xmlns:p14="http://schemas.microsoft.com/office/powerpoint/2010/main" val="1136564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classifiers from scikit-learn is another way that the model can be tested for prediction accuracy. It uses an ensemble method to create a bunch of decision trees on the components and selects the components with the most trees. When running this algorithm on the selected components, we can see a prediction accuracy above 72% for each component. This again proves that the components are correct, and the model is accurate.</a:t>
            </a:r>
          </a:p>
        </p:txBody>
      </p:sp>
      <p:sp>
        <p:nvSpPr>
          <p:cNvPr id="4" name="Slide Number Placeholder 3"/>
          <p:cNvSpPr>
            <a:spLocks noGrp="1"/>
          </p:cNvSpPr>
          <p:nvPr>
            <p:ph type="sldNum" sz="quarter" idx="5"/>
          </p:nvPr>
        </p:nvSpPr>
        <p:spPr/>
        <p:txBody>
          <a:bodyPr/>
          <a:lstStyle/>
          <a:p>
            <a:fld id="{8B6C954A-757C-6F42-9BFF-C1792DF4C584}" type="slidenum">
              <a:rPr lang="en-US" smtClean="0"/>
              <a:t>36</a:t>
            </a:fld>
            <a:endParaRPr lang="en-US"/>
          </a:p>
        </p:txBody>
      </p:sp>
    </p:spTree>
    <p:extLst>
      <p:ext uri="{BB962C8B-B14F-4D97-AF65-F5344CB8AC3E}">
        <p14:creationId xmlns:p14="http://schemas.microsoft.com/office/powerpoint/2010/main" val="2382459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the random forest classifier on the entire model without PCA shows a prediction accuracy of 82.3%. </a:t>
            </a:r>
          </a:p>
        </p:txBody>
      </p:sp>
      <p:sp>
        <p:nvSpPr>
          <p:cNvPr id="4" name="Slide Number Placeholder 3"/>
          <p:cNvSpPr>
            <a:spLocks noGrp="1"/>
          </p:cNvSpPr>
          <p:nvPr>
            <p:ph type="sldNum" sz="quarter" idx="5"/>
          </p:nvPr>
        </p:nvSpPr>
        <p:spPr/>
        <p:txBody>
          <a:bodyPr/>
          <a:lstStyle/>
          <a:p>
            <a:fld id="{8B6C954A-757C-6F42-9BFF-C1792DF4C584}" type="slidenum">
              <a:rPr lang="en-US" smtClean="0"/>
              <a:t>37</a:t>
            </a:fld>
            <a:endParaRPr lang="en-US"/>
          </a:p>
        </p:txBody>
      </p:sp>
    </p:spTree>
    <p:extLst>
      <p:ext uri="{BB962C8B-B14F-4D97-AF65-F5344CB8AC3E}">
        <p14:creationId xmlns:p14="http://schemas.microsoft.com/office/powerpoint/2010/main" val="1656842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were given a telecommunications customer data set and asked to figure out what variables are leading to the current customer churn rate. We examined the data set to discover several missing values, no duplicated rows, and columns that were not labeled correctly. We cleaned the data set by imputing central tendencies and logical figures for missing values, dropping unnecessary columns, and visualizing along the way to make sure that we are on the right track. Once the data was clean and manageable, The data set was split into numerical and categorical data frames. A principal component analysis was performed to reduce the dimensionality. This gave us the main eleven components that are crucial to explaining the data model with accuracy. This components are Age, </a:t>
            </a:r>
            <a:r>
              <a:rPr lang="en-US" dirty="0" err="1"/>
              <a:t>Outage_sec_perweek</a:t>
            </a:r>
            <a:r>
              <a:rPr lang="en-US" dirty="0"/>
              <a:t>, Email, Contacts, </a:t>
            </a:r>
            <a:r>
              <a:rPr lang="en-US" dirty="0" err="1"/>
              <a:t>Yearly_equip_failure</a:t>
            </a:r>
            <a:r>
              <a:rPr lang="en-US" dirty="0"/>
              <a:t>, Tenure, Monthly Charge, </a:t>
            </a:r>
            <a:r>
              <a:rPr lang="en-US" dirty="0" err="1"/>
              <a:t>Bandwidth_GB_Year</a:t>
            </a:r>
            <a:r>
              <a:rPr lang="en-US" dirty="0"/>
              <a:t>, </a:t>
            </a:r>
            <a:r>
              <a:rPr lang="en-US" sz="1200" dirty="0"/>
              <a:t>Timely Response, Timely Fixes, Timely Replacements, and Reliability. The model created was tested for prediction accuracy using logistic regression and random forest classifiers. The model proved to have an 83% prediction accuracy overall. This means that we created useful tool for the company to predict churn rates for customers. If they improve in the categories of the eleven principal components, they will reduce the rate of customer churn for the company.  </a:t>
            </a:r>
            <a:endParaRPr lang="en-US" dirty="0"/>
          </a:p>
        </p:txBody>
      </p:sp>
      <p:sp>
        <p:nvSpPr>
          <p:cNvPr id="4" name="Slide Number Placeholder 3"/>
          <p:cNvSpPr>
            <a:spLocks noGrp="1"/>
          </p:cNvSpPr>
          <p:nvPr>
            <p:ph type="sldNum" sz="quarter" idx="5"/>
          </p:nvPr>
        </p:nvSpPr>
        <p:spPr/>
        <p:txBody>
          <a:bodyPr/>
          <a:lstStyle/>
          <a:p>
            <a:fld id="{8B6C954A-757C-6F42-9BFF-C1792DF4C584}" type="slidenum">
              <a:rPr lang="en-US" smtClean="0"/>
              <a:t>38</a:t>
            </a:fld>
            <a:endParaRPr lang="en-US"/>
          </a:p>
        </p:txBody>
      </p:sp>
    </p:spTree>
    <p:extLst>
      <p:ext uri="{BB962C8B-B14F-4D97-AF65-F5344CB8AC3E}">
        <p14:creationId xmlns:p14="http://schemas.microsoft.com/office/powerpoint/2010/main" val="2060697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provided actionable insight into how to retain customers for this telecommunications company. Any questions?</a:t>
            </a:r>
          </a:p>
        </p:txBody>
      </p:sp>
      <p:sp>
        <p:nvSpPr>
          <p:cNvPr id="4" name="Slide Number Placeholder 3"/>
          <p:cNvSpPr>
            <a:spLocks noGrp="1"/>
          </p:cNvSpPr>
          <p:nvPr>
            <p:ph type="sldNum" sz="quarter" idx="5"/>
          </p:nvPr>
        </p:nvSpPr>
        <p:spPr/>
        <p:txBody>
          <a:bodyPr/>
          <a:lstStyle/>
          <a:p>
            <a:fld id="{8B6C954A-757C-6F42-9BFF-C1792DF4C584}" type="slidenum">
              <a:rPr lang="en-US" smtClean="0"/>
              <a:t>39</a:t>
            </a:fld>
            <a:endParaRPr lang="en-US"/>
          </a:p>
        </p:txBody>
      </p:sp>
    </p:spTree>
    <p:extLst>
      <p:ext uri="{BB962C8B-B14F-4D97-AF65-F5344CB8AC3E}">
        <p14:creationId xmlns:p14="http://schemas.microsoft.com/office/powerpoint/2010/main" val="300157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churn data set contains 10,000 customer records with 52 columns of data. The data dictionary gives more insight as to the meaning behind each column values. The target variable that we are going to focus on is the churn variable. Churn is the act of a customer leaving the company and discontinuing services. The churn value in this data set indicates a no if the customer has been retained, and a yes if the customer has canceled their service in the past 30 days. The dependent variables that we have in the data consist of </a:t>
            </a:r>
            <a:r>
              <a:rPr lang="en-US" sz="1200" kern="1200" dirty="0">
                <a:solidFill>
                  <a:schemeClr val="tx1"/>
                </a:solidFill>
                <a:effectLst/>
                <a:latin typeface="+mn-lt"/>
                <a:ea typeface="+mn-ea"/>
                <a:cs typeface="+mn-cs"/>
              </a:rPr>
              <a:t>customer’s demographics (marital status, gender, income, etc.), the services that they have through the company (internet service, phone service, technical support, etc.), and general account information (payment method, tenure with the company, etc.). There are also eight independent variables with values containing responses from a customer satisfaction survey.</a:t>
            </a:r>
            <a:endParaRPr lang="en-US" dirty="0"/>
          </a:p>
        </p:txBody>
      </p:sp>
      <p:sp>
        <p:nvSpPr>
          <p:cNvPr id="4" name="Slide Number Placeholder 3"/>
          <p:cNvSpPr>
            <a:spLocks noGrp="1"/>
          </p:cNvSpPr>
          <p:nvPr>
            <p:ph type="sldNum" sz="quarter" idx="5"/>
          </p:nvPr>
        </p:nvSpPr>
        <p:spPr/>
        <p:txBody>
          <a:bodyPr/>
          <a:lstStyle/>
          <a:p>
            <a:fld id="{8B6C954A-757C-6F42-9BFF-C1792DF4C584}" type="slidenum">
              <a:rPr lang="en-US" smtClean="0"/>
              <a:t>4</a:t>
            </a:fld>
            <a:endParaRPr lang="en-US"/>
          </a:p>
        </p:txBody>
      </p:sp>
    </p:spTree>
    <p:extLst>
      <p:ext uri="{BB962C8B-B14F-4D97-AF65-F5344CB8AC3E}">
        <p14:creationId xmlns:p14="http://schemas.microsoft.com/office/powerpoint/2010/main" val="25930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that we will answer for the company will determine the features that are likely to lead the customer to discontinue their service with the company. Finding this answer will save the company money in the need to acquire new customers. </a:t>
            </a:r>
          </a:p>
        </p:txBody>
      </p:sp>
      <p:sp>
        <p:nvSpPr>
          <p:cNvPr id="4" name="Slide Number Placeholder 3"/>
          <p:cNvSpPr>
            <a:spLocks noGrp="1"/>
          </p:cNvSpPr>
          <p:nvPr>
            <p:ph type="sldNum" sz="quarter" idx="5"/>
          </p:nvPr>
        </p:nvSpPr>
        <p:spPr/>
        <p:txBody>
          <a:bodyPr/>
          <a:lstStyle/>
          <a:p>
            <a:fld id="{8B6C954A-757C-6F42-9BFF-C1792DF4C584}" type="slidenum">
              <a:rPr lang="en-US" smtClean="0"/>
              <a:t>5</a:t>
            </a:fld>
            <a:endParaRPr lang="en-US"/>
          </a:p>
        </p:txBody>
      </p:sp>
    </p:spTree>
    <p:extLst>
      <p:ext uri="{BB962C8B-B14F-4D97-AF65-F5344CB8AC3E}">
        <p14:creationId xmlns:p14="http://schemas.microsoft.com/office/powerpoint/2010/main" val="1475556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 will be cleaned according to the following steps: First, the data will be backed up on the local computer so that integrity can be retained. Next, the CSV file will be loaded into a </a:t>
            </a:r>
            <a:r>
              <a:rPr lang="en-US" dirty="0" err="1"/>
              <a:t>Jupyter</a:t>
            </a:r>
            <a:r>
              <a:rPr lang="en-US" dirty="0"/>
              <a:t> Notebook using Python programming language and Pandas </a:t>
            </a:r>
            <a:r>
              <a:rPr lang="en-US" dirty="0" err="1"/>
              <a:t>read_csv</a:t>
            </a:r>
            <a:r>
              <a:rPr lang="en-US" dirty="0"/>
              <a:t> command. The structure of the data will be assessed to see what information can be used for the analysis. The data will then be transformed to address missing values, duplicates, and other structural problems we find. Next, unrelated information will be drop to narrow the focus. Finally, the numerical and categorical data will be split into separate data frames so that a principal component analysis can be performed. </a:t>
            </a:r>
          </a:p>
        </p:txBody>
      </p:sp>
      <p:sp>
        <p:nvSpPr>
          <p:cNvPr id="4" name="Slide Number Placeholder 3"/>
          <p:cNvSpPr>
            <a:spLocks noGrp="1"/>
          </p:cNvSpPr>
          <p:nvPr>
            <p:ph type="sldNum" sz="quarter" idx="5"/>
          </p:nvPr>
        </p:nvSpPr>
        <p:spPr/>
        <p:txBody>
          <a:bodyPr/>
          <a:lstStyle/>
          <a:p>
            <a:fld id="{8B6C954A-757C-6F42-9BFF-C1792DF4C584}" type="slidenum">
              <a:rPr lang="en-US" smtClean="0"/>
              <a:t>6</a:t>
            </a:fld>
            <a:endParaRPr lang="en-US"/>
          </a:p>
        </p:txBody>
      </p:sp>
    </p:spTree>
    <p:extLst>
      <p:ext uri="{BB962C8B-B14F-4D97-AF65-F5344CB8AC3E}">
        <p14:creationId xmlns:p14="http://schemas.microsoft.com/office/powerpoint/2010/main" val="321939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on our data cleaning journey will include importing the Python libraries that we will need for this analysis. I will be using Pandas and </a:t>
            </a:r>
            <a:r>
              <a:rPr lang="en-US" dirty="0" err="1"/>
              <a:t>Numpy</a:t>
            </a:r>
            <a:r>
              <a:rPr lang="en-US" dirty="0"/>
              <a:t> to transform the data into a manageable form. I will use Matplotlib and Seaborn to visualize the data in graphs and charts. Lastly, I will use Scikit Learn to perform the principal component analysis. After these are imported, we can load the data file titled “</a:t>
            </a:r>
            <a:r>
              <a:rPr lang="en-US" dirty="0" err="1"/>
              <a:t>churn_raw_data</a:t>
            </a:r>
            <a:r>
              <a:rPr lang="en-US" dirty="0"/>
              <a:t>” with the </a:t>
            </a:r>
            <a:r>
              <a:rPr lang="en-US" dirty="0" err="1"/>
              <a:t>read_csv</a:t>
            </a:r>
            <a:r>
              <a:rPr lang="en-US" dirty="0"/>
              <a:t> command in Pandas. Using the head command, we can now see the raw data’s first 5 rows. We can also verify that we have all 52 columns.</a:t>
            </a:r>
          </a:p>
        </p:txBody>
      </p:sp>
      <p:sp>
        <p:nvSpPr>
          <p:cNvPr id="4" name="Slide Number Placeholder 3"/>
          <p:cNvSpPr>
            <a:spLocks noGrp="1"/>
          </p:cNvSpPr>
          <p:nvPr>
            <p:ph type="sldNum" sz="quarter" idx="5"/>
          </p:nvPr>
        </p:nvSpPr>
        <p:spPr/>
        <p:txBody>
          <a:bodyPr/>
          <a:lstStyle/>
          <a:p>
            <a:fld id="{8B6C954A-757C-6F42-9BFF-C1792DF4C584}" type="slidenum">
              <a:rPr lang="en-US" smtClean="0"/>
              <a:t>7</a:t>
            </a:fld>
            <a:endParaRPr lang="en-US"/>
          </a:p>
        </p:txBody>
      </p:sp>
    </p:spTree>
    <p:extLst>
      <p:ext uri="{BB962C8B-B14F-4D97-AF65-F5344CB8AC3E}">
        <p14:creationId xmlns:p14="http://schemas.microsoft.com/office/powerpoint/2010/main" val="1907894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look at the column names. In doing this, we see that there are eight columns labeled item 1 through item 8. From the data dictionary, we can see that those are our survey response columns. </a:t>
            </a:r>
          </a:p>
        </p:txBody>
      </p:sp>
      <p:sp>
        <p:nvSpPr>
          <p:cNvPr id="4" name="Slide Number Placeholder 3"/>
          <p:cNvSpPr>
            <a:spLocks noGrp="1"/>
          </p:cNvSpPr>
          <p:nvPr>
            <p:ph type="sldNum" sz="quarter" idx="5"/>
          </p:nvPr>
        </p:nvSpPr>
        <p:spPr/>
        <p:txBody>
          <a:bodyPr/>
          <a:lstStyle/>
          <a:p>
            <a:fld id="{8B6C954A-757C-6F42-9BFF-C1792DF4C584}" type="slidenum">
              <a:rPr lang="en-US" smtClean="0"/>
              <a:t>8</a:t>
            </a:fld>
            <a:endParaRPr lang="en-US"/>
          </a:p>
        </p:txBody>
      </p:sp>
    </p:spTree>
    <p:extLst>
      <p:ext uri="{BB962C8B-B14F-4D97-AF65-F5344CB8AC3E}">
        <p14:creationId xmlns:p14="http://schemas.microsoft.com/office/powerpoint/2010/main" val="98971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rename the columns from the customer satisfaction survey to clean up the data. To do this, I created a dictionary of the current column name and what I would like it to be changed to. Then I use this dictionary in a rename command and state that it should be changed in place and not create a new column. Then we check the column names again to make sure they are all changed. </a:t>
            </a:r>
          </a:p>
        </p:txBody>
      </p:sp>
      <p:sp>
        <p:nvSpPr>
          <p:cNvPr id="4" name="Slide Number Placeholder 3"/>
          <p:cNvSpPr>
            <a:spLocks noGrp="1"/>
          </p:cNvSpPr>
          <p:nvPr>
            <p:ph type="sldNum" sz="quarter" idx="5"/>
          </p:nvPr>
        </p:nvSpPr>
        <p:spPr/>
        <p:txBody>
          <a:bodyPr/>
          <a:lstStyle/>
          <a:p>
            <a:fld id="{8B6C954A-757C-6F42-9BFF-C1792DF4C584}" type="slidenum">
              <a:rPr lang="en-US" smtClean="0"/>
              <a:t>9</a:t>
            </a:fld>
            <a:endParaRPr lang="en-US"/>
          </a:p>
        </p:txBody>
      </p:sp>
    </p:spTree>
    <p:extLst>
      <p:ext uri="{BB962C8B-B14F-4D97-AF65-F5344CB8AC3E}">
        <p14:creationId xmlns:p14="http://schemas.microsoft.com/office/powerpoint/2010/main" val="3682821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9E07-CECB-9C42-A992-004B2F0F4C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BF84D8-8AC6-AB4B-8B72-70D963F2E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C671B1-B93C-6A48-9DCC-275500748A1C}"/>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5" name="Footer Placeholder 4">
            <a:extLst>
              <a:ext uri="{FF2B5EF4-FFF2-40B4-BE49-F238E27FC236}">
                <a16:creationId xmlns:a16="http://schemas.microsoft.com/office/drawing/2014/main" id="{B780B36D-5946-C449-BA16-40F17CD08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AE394-5E04-C442-9FBF-733900BB2834}"/>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1509761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4F60B-15FA-AA4A-A4A9-B6285AA07E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0DC2BC-3166-394F-879E-71B33B7613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ECF62F-78D4-FB41-B231-5228DB670DA4}"/>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5" name="Footer Placeholder 4">
            <a:extLst>
              <a:ext uri="{FF2B5EF4-FFF2-40B4-BE49-F238E27FC236}">
                <a16:creationId xmlns:a16="http://schemas.microsoft.com/office/drawing/2014/main" id="{BF7C8C52-C06E-A341-B5C4-948C5F89E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B5CDE-EDE7-5B45-A4FA-0F5ED1B42587}"/>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2162042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D34EC-3DDD-EC42-8972-F17A1F663B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2D8888-28E5-764A-A34C-DBFF8AF34D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F9C1E-216A-5A42-9C7B-D45C098BDEC8}"/>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5" name="Footer Placeholder 4">
            <a:extLst>
              <a:ext uri="{FF2B5EF4-FFF2-40B4-BE49-F238E27FC236}">
                <a16:creationId xmlns:a16="http://schemas.microsoft.com/office/drawing/2014/main" id="{BBB70945-D3FB-B542-8D1E-911E381AC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20991C-53BF-FA4B-BD5B-7915236153BE}"/>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4226957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F49BE-DB09-8F46-9F73-AC86351ED5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8D50B2-7CED-624A-BD10-63D56A1526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78C42-16CF-5F40-9F94-B895FBB56A83}"/>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5" name="Footer Placeholder 4">
            <a:extLst>
              <a:ext uri="{FF2B5EF4-FFF2-40B4-BE49-F238E27FC236}">
                <a16:creationId xmlns:a16="http://schemas.microsoft.com/office/drawing/2014/main" id="{C7CA42AE-97BE-1F4B-B493-8BE9E048A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F80EB-15E4-B54B-84D8-8568152D24D2}"/>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331354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77F6-536E-2549-A561-BF25F1C822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3B4F68-3D44-0845-974E-AFBE3E29C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BF58CE-147E-8A46-BCEA-75D1E2050920}"/>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5" name="Footer Placeholder 4">
            <a:extLst>
              <a:ext uri="{FF2B5EF4-FFF2-40B4-BE49-F238E27FC236}">
                <a16:creationId xmlns:a16="http://schemas.microsoft.com/office/drawing/2014/main" id="{674BD19E-B6BA-E842-9D3F-41D5BE1ED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6A042-4D27-9747-AFB9-EB82D706F35C}"/>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103095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762C6-A9D8-5942-ABC7-89ACFF7A3B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AF5AB8-72A1-1347-ACA7-1573BF9B90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81B54E-366D-804C-8647-694F13A1D3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42447D-7407-A24E-910C-D8D49300C780}"/>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6" name="Footer Placeholder 5">
            <a:extLst>
              <a:ext uri="{FF2B5EF4-FFF2-40B4-BE49-F238E27FC236}">
                <a16:creationId xmlns:a16="http://schemas.microsoft.com/office/drawing/2014/main" id="{8C2A8045-5457-6F4C-8AEB-F16F223BA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2216C-4405-534D-9805-4FBE14F6C049}"/>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2126794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8B2-1BFF-8C48-AE62-0D3653A997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266AF0-79F8-B14E-8824-45753E67DA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97556F-90D9-2145-8B90-DC6A5E6963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565C29-B752-B24E-B18E-32EABBF4A1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5C6495-B4D0-6646-9091-C9551757B0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C06C94-12B2-4248-A637-C97C78C8D4BF}"/>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8" name="Footer Placeholder 7">
            <a:extLst>
              <a:ext uri="{FF2B5EF4-FFF2-40B4-BE49-F238E27FC236}">
                <a16:creationId xmlns:a16="http://schemas.microsoft.com/office/drawing/2014/main" id="{606514A7-86FC-524B-83BC-E36AA29C43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4FCCAC-ABB5-A147-A9B4-DD23BF8A33A3}"/>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2481027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8DFD-7FAF-4B4F-B1D5-AC8FAD9A2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8CFF72-1FA9-F449-BCF5-9CBD34123E47}"/>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4" name="Footer Placeholder 3">
            <a:extLst>
              <a:ext uri="{FF2B5EF4-FFF2-40B4-BE49-F238E27FC236}">
                <a16:creationId xmlns:a16="http://schemas.microsoft.com/office/drawing/2014/main" id="{9084BFC9-3F10-BB46-9113-57E64925A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3E71D0-EC9B-B34A-BFF7-4ABEB4C3A4DD}"/>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4021404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E6746-B69F-1949-BD1C-628962AF7856}"/>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3" name="Footer Placeholder 2">
            <a:extLst>
              <a:ext uri="{FF2B5EF4-FFF2-40B4-BE49-F238E27FC236}">
                <a16:creationId xmlns:a16="http://schemas.microsoft.com/office/drawing/2014/main" id="{452AB8C7-446C-464C-9CCE-929E510443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30955-6D6D-3F40-BA34-65678953F8C8}"/>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333961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E3DA-9DAE-6F49-8D6F-F8BE44F02B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E6C799-E7F5-574A-A8FC-24F8ADC818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843CCA-99FC-6340-B85C-4550D4041F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951BD8-1022-CB4D-82C0-A1F8F22B8C19}"/>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6" name="Footer Placeholder 5">
            <a:extLst>
              <a:ext uri="{FF2B5EF4-FFF2-40B4-BE49-F238E27FC236}">
                <a16:creationId xmlns:a16="http://schemas.microsoft.com/office/drawing/2014/main" id="{6700977B-184D-7543-90C1-24CE5A23A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A30E7-DDA6-8849-966F-1C0283D3174C}"/>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645401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7AAE-CF42-254A-AE2B-F7D503CCA3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B8B070-D15D-2042-ADE3-4855FD918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DFF23F-128D-D347-B9E4-084FE0AF5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F9F44E-3B2C-8248-A8E6-4F5DCFE6C249}"/>
              </a:ext>
            </a:extLst>
          </p:cNvPr>
          <p:cNvSpPr>
            <a:spLocks noGrp="1"/>
          </p:cNvSpPr>
          <p:nvPr>
            <p:ph type="dt" sz="half" idx="10"/>
          </p:nvPr>
        </p:nvSpPr>
        <p:spPr/>
        <p:txBody>
          <a:bodyPr/>
          <a:lstStyle/>
          <a:p>
            <a:fld id="{294FC21E-2C27-194B-A0C0-96C834FE12E4}" type="datetimeFigureOut">
              <a:rPr lang="en-US" smtClean="0"/>
              <a:t>3/25/22</a:t>
            </a:fld>
            <a:endParaRPr lang="en-US"/>
          </a:p>
        </p:txBody>
      </p:sp>
      <p:sp>
        <p:nvSpPr>
          <p:cNvPr id="6" name="Footer Placeholder 5">
            <a:extLst>
              <a:ext uri="{FF2B5EF4-FFF2-40B4-BE49-F238E27FC236}">
                <a16:creationId xmlns:a16="http://schemas.microsoft.com/office/drawing/2014/main" id="{55E8DB47-2D99-4F44-BEEC-C7E49F7B7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9DF776-2A27-604D-9B63-90F75A97611B}"/>
              </a:ext>
            </a:extLst>
          </p:cNvPr>
          <p:cNvSpPr>
            <a:spLocks noGrp="1"/>
          </p:cNvSpPr>
          <p:nvPr>
            <p:ph type="sldNum" sz="quarter" idx="12"/>
          </p:nvPr>
        </p:nvSpPr>
        <p:spPr/>
        <p:txBody>
          <a:bodyPr/>
          <a:lstStyle/>
          <a:p>
            <a:fld id="{08337B10-A3F2-4342-AD89-383124BE6A2A}" type="slidenum">
              <a:rPr lang="en-US" smtClean="0"/>
              <a:t>‹#›</a:t>
            </a:fld>
            <a:endParaRPr lang="en-US"/>
          </a:p>
        </p:txBody>
      </p:sp>
    </p:spTree>
    <p:extLst>
      <p:ext uri="{BB962C8B-B14F-4D97-AF65-F5344CB8AC3E}">
        <p14:creationId xmlns:p14="http://schemas.microsoft.com/office/powerpoint/2010/main" val="3070556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05C21-0E25-ED40-BBCE-3102260ABB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62A271-916C-1446-90BF-B003F58DC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21BE9-F535-244C-8A44-92529F0B9D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4FC21E-2C27-194B-A0C0-96C834FE12E4}" type="datetimeFigureOut">
              <a:rPr lang="en-US" smtClean="0"/>
              <a:t>3/25/22</a:t>
            </a:fld>
            <a:endParaRPr lang="en-US"/>
          </a:p>
        </p:txBody>
      </p:sp>
      <p:sp>
        <p:nvSpPr>
          <p:cNvPr id="5" name="Footer Placeholder 4">
            <a:extLst>
              <a:ext uri="{FF2B5EF4-FFF2-40B4-BE49-F238E27FC236}">
                <a16:creationId xmlns:a16="http://schemas.microsoft.com/office/drawing/2014/main" id="{0F368FE8-A232-5C4C-941F-54C2475CA8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D308B2-6009-3D40-804B-DEB650E284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337B10-A3F2-4342-AD89-383124BE6A2A}" type="slidenum">
              <a:rPr lang="en-US" smtClean="0"/>
              <a:t>‹#›</a:t>
            </a:fld>
            <a:endParaRPr lang="en-US"/>
          </a:p>
        </p:txBody>
      </p:sp>
    </p:spTree>
    <p:extLst>
      <p:ext uri="{BB962C8B-B14F-4D97-AF65-F5344CB8AC3E}">
        <p14:creationId xmlns:p14="http://schemas.microsoft.com/office/powerpoint/2010/main" val="2949716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6.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38.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ADD3505-D816-4666-AAAA-42EC992FA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Download HD Sos Partner Logo Western Governors University 2x - Way Of  Serenity: Finding Peace And Happiness In The Transparent PNG Image -  NicePNG.com">
            <a:extLst>
              <a:ext uri="{FF2B5EF4-FFF2-40B4-BE49-F238E27FC236}">
                <a16:creationId xmlns:a16="http://schemas.microsoft.com/office/drawing/2014/main" id="{CB35C5CC-991A-2E4B-8D3F-FA44BE74F6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5343" y="825769"/>
            <a:ext cx="8135254" cy="2725729"/>
          </a:xfrm>
          <a:prstGeom prst="rect">
            <a:avLst/>
          </a:prstGeom>
          <a:noFill/>
          <a:extLst>
            <a:ext uri="{909E8E84-426E-40DD-AFC4-6F175D3DCCD1}">
              <a14:hiddenFill xmlns:a14="http://schemas.microsoft.com/office/drawing/2010/main">
                <a:solidFill>
                  <a:srgbClr val="FFFFFF"/>
                </a:solidFill>
              </a14:hiddenFill>
            </a:ext>
          </a:extLst>
        </p:spPr>
      </p:pic>
      <p:sp>
        <p:nvSpPr>
          <p:cNvPr id="139" name="Freeform 6">
            <a:extLst>
              <a:ext uri="{FF2B5EF4-FFF2-40B4-BE49-F238E27FC236}">
                <a16:creationId xmlns:a16="http://schemas.microsoft.com/office/drawing/2014/main" id="{B4269A41-C387-4555-A18D-F1B4E366C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212183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7">
            <a:extLst>
              <a:ext uri="{FF2B5EF4-FFF2-40B4-BE49-F238E27FC236}">
                <a16:creationId xmlns:a16="http://schemas.microsoft.com/office/drawing/2014/main" id="{911C1882-1ABB-473F-836B-DE0066ABA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20558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Rectangle 8">
            <a:extLst>
              <a:ext uri="{FF2B5EF4-FFF2-40B4-BE49-F238E27FC236}">
                <a16:creationId xmlns:a16="http://schemas.microsoft.com/office/drawing/2014/main" id="{336533B6-75CC-4F87-B044-A8241FBF7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9607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21BADE3-AA9C-3F43-9B3B-FEA1091175A4}"/>
              </a:ext>
            </a:extLst>
          </p:cNvPr>
          <p:cNvSpPr>
            <a:spLocks noGrp="1"/>
          </p:cNvSpPr>
          <p:nvPr>
            <p:ph type="ctrTitle"/>
          </p:nvPr>
        </p:nvSpPr>
        <p:spPr>
          <a:xfrm>
            <a:off x="312889" y="4542928"/>
            <a:ext cx="4810326" cy="1071585"/>
          </a:xfrm>
        </p:spPr>
        <p:txBody>
          <a:bodyPr>
            <a:normAutofit/>
          </a:bodyPr>
          <a:lstStyle/>
          <a:p>
            <a:pPr algn="l"/>
            <a:r>
              <a:rPr lang="en-US" sz="3400" dirty="0">
                <a:solidFill>
                  <a:srgbClr val="FFFFFF"/>
                </a:solidFill>
              </a:rPr>
              <a:t>D206 Data Cleaning:</a:t>
            </a:r>
            <a:br>
              <a:rPr lang="en-US" sz="3400" dirty="0">
                <a:solidFill>
                  <a:srgbClr val="FFFFFF"/>
                </a:solidFill>
              </a:rPr>
            </a:br>
            <a:r>
              <a:rPr lang="en-US" sz="3400" dirty="0">
                <a:solidFill>
                  <a:srgbClr val="FFFFFF"/>
                </a:solidFill>
              </a:rPr>
              <a:t>Performance Assessment</a:t>
            </a:r>
          </a:p>
        </p:txBody>
      </p:sp>
      <p:sp>
        <p:nvSpPr>
          <p:cNvPr id="3" name="Subtitle 2">
            <a:extLst>
              <a:ext uri="{FF2B5EF4-FFF2-40B4-BE49-F238E27FC236}">
                <a16:creationId xmlns:a16="http://schemas.microsoft.com/office/drawing/2014/main" id="{4ED16AF7-1422-6C48-A7C4-4F2FF4D61379}"/>
              </a:ext>
            </a:extLst>
          </p:cNvPr>
          <p:cNvSpPr>
            <a:spLocks noGrp="1"/>
          </p:cNvSpPr>
          <p:nvPr>
            <p:ph type="subTitle" idx="1"/>
          </p:nvPr>
        </p:nvSpPr>
        <p:spPr>
          <a:xfrm>
            <a:off x="5123215" y="4530447"/>
            <a:ext cx="3774095" cy="1181398"/>
          </a:xfrm>
        </p:spPr>
        <p:txBody>
          <a:bodyPr anchor="t">
            <a:normAutofit fontScale="92500"/>
          </a:bodyPr>
          <a:lstStyle/>
          <a:p>
            <a:pPr algn="l"/>
            <a:r>
              <a:rPr lang="en-US" sz="2000" dirty="0">
                <a:solidFill>
                  <a:srgbClr val="FEFFFF"/>
                </a:solidFill>
              </a:rPr>
              <a:t>Jill Rivera, Student</a:t>
            </a:r>
          </a:p>
          <a:p>
            <a:pPr algn="l"/>
            <a:r>
              <a:rPr lang="en-US" sz="2000" dirty="0">
                <a:solidFill>
                  <a:srgbClr val="FEFFFF"/>
                </a:solidFill>
              </a:rPr>
              <a:t>Master of Science in Data Analytics</a:t>
            </a:r>
          </a:p>
          <a:p>
            <a:pPr algn="l"/>
            <a:r>
              <a:rPr lang="en-US" sz="2000" dirty="0">
                <a:solidFill>
                  <a:srgbClr val="FEFFFF"/>
                </a:solidFill>
              </a:rPr>
              <a:t>Western Governors University</a:t>
            </a:r>
          </a:p>
        </p:txBody>
      </p:sp>
      <p:sp>
        <p:nvSpPr>
          <p:cNvPr id="145" name="Rectangle 8">
            <a:extLst>
              <a:ext uri="{FF2B5EF4-FFF2-40B4-BE49-F238E27FC236}">
                <a16:creationId xmlns:a16="http://schemas.microsoft.com/office/drawing/2014/main" id="{77EAB586-FBDB-4496-82AC-22F18563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7800" y="4377267"/>
            <a:ext cx="3121152" cy="195271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731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E55B322-103E-3647-81BD-D1DC12F5C250}"/>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Data Cleaning: Explore Data Structure</a:t>
            </a:r>
          </a:p>
        </p:txBody>
      </p:sp>
      <p:pic>
        <p:nvPicPr>
          <p:cNvPr id="5" name="Screen Recording 2022-03-26 at 8.22.20 AM" descr="Screen Recording 2022-03-26 at 8.22.20 AM">
            <a:hlinkClick r:id="" action="ppaction://media"/>
            <a:extLst>
              <a:ext uri="{FF2B5EF4-FFF2-40B4-BE49-F238E27FC236}">
                <a16:creationId xmlns:a16="http://schemas.microsoft.com/office/drawing/2014/main" id="{5C58C4AB-9F5F-CE46-A128-D9A5B23879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9710" y="2466824"/>
            <a:ext cx="11230355" cy="3784953"/>
          </a:xfrm>
          <a:prstGeom prst="rect">
            <a:avLst/>
          </a:prstGeom>
        </p:spPr>
      </p:pic>
    </p:spTree>
    <p:extLst>
      <p:ext uri="{BB962C8B-B14F-4D97-AF65-F5344CB8AC3E}">
        <p14:creationId xmlns:p14="http://schemas.microsoft.com/office/powerpoint/2010/main" val="227461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22520F2-3714-CD44-A141-687723877C03}"/>
              </a:ext>
            </a:extLst>
          </p:cNvPr>
          <p:cNvSpPr>
            <a:spLocks noGrp="1"/>
          </p:cNvSpPr>
          <p:nvPr>
            <p:ph type="title"/>
          </p:nvPr>
        </p:nvSpPr>
        <p:spPr>
          <a:xfrm>
            <a:off x="1047280" y="759805"/>
            <a:ext cx="10306520" cy="1325563"/>
          </a:xfrm>
        </p:spPr>
        <p:txBody>
          <a:bodyPr>
            <a:normAutofit/>
          </a:bodyPr>
          <a:lstStyle/>
          <a:p>
            <a:r>
              <a:rPr lang="en-US" sz="4000" dirty="0">
                <a:solidFill>
                  <a:schemeClr val="bg1"/>
                </a:solidFill>
              </a:rPr>
              <a:t>Data Cleaning: Data Types</a:t>
            </a:r>
            <a:endParaRPr lang="en-US" sz="4000" dirty="0">
              <a:solidFill>
                <a:srgbClr val="FFFFFF"/>
              </a:solidFill>
            </a:endParaRPr>
          </a:p>
        </p:txBody>
      </p:sp>
      <p:pic>
        <p:nvPicPr>
          <p:cNvPr id="11" name="Picture 10" descr="Text&#10;&#10;Description automatically generated">
            <a:extLst>
              <a:ext uri="{FF2B5EF4-FFF2-40B4-BE49-F238E27FC236}">
                <a16:creationId xmlns:a16="http://schemas.microsoft.com/office/drawing/2014/main" id="{99993215-7F5F-0248-B396-666B6636F809}"/>
              </a:ext>
            </a:extLst>
          </p:cNvPr>
          <p:cNvPicPr>
            <a:picLocks noChangeAspect="1"/>
          </p:cNvPicPr>
          <p:nvPr/>
        </p:nvPicPr>
        <p:blipFill>
          <a:blip r:embed="rId3"/>
          <a:stretch>
            <a:fillRect/>
          </a:stretch>
        </p:blipFill>
        <p:spPr>
          <a:xfrm>
            <a:off x="333865" y="3606171"/>
            <a:ext cx="11521222" cy="1822830"/>
          </a:xfrm>
          <a:prstGeom prst="rect">
            <a:avLst/>
          </a:prstGeom>
        </p:spPr>
      </p:pic>
    </p:spTree>
    <p:extLst>
      <p:ext uri="{BB962C8B-B14F-4D97-AF65-F5344CB8AC3E}">
        <p14:creationId xmlns:p14="http://schemas.microsoft.com/office/powerpoint/2010/main" val="2394498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ECACB72-3535-4C1F-B618-F4CBD214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090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8FF9DA-66CC-6042-AE0B-079EBD33D917}"/>
              </a:ext>
            </a:extLst>
          </p:cNvPr>
          <p:cNvSpPr>
            <a:spLocks noGrp="1"/>
          </p:cNvSpPr>
          <p:nvPr>
            <p:ph type="title"/>
          </p:nvPr>
        </p:nvSpPr>
        <p:spPr>
          <a:xfrm>
            <a:off x="593954" y="581891"/>
            <a:ext cx="3771009" cy="3740727"/>
          </a:xfrm>
        </p:spPr>
        <p:txBody>
          <a:bodyPr vert="horz" lIns="91440" tIns="45720" rIns="91440" bIns="45720" rtlCol="0" anchor="b">
            <a:normAutofit/>
          </a:bodyPr>
          <a:lstStyle/>
          <a:p>
            <a:r>
              <a:rPr lang="en-US" sz="5400" kern="1200">
                <a:solidFill>
                  <a:schemeClr val="bg1"/>
                </a:solidFill>
                <a:latin typeface="+mj-lt"/>
                <a:ea typeface="+mj-ea"/>
                <a:cs typeface="+mj-cs"/>
              </a:rPr>
              <a:t>Data Cleaning: Find Missing Values</a:t>
            </a:r>
          </a:p>
        </p:txBody>
      </p:sp>
      <p:pic>
        <p:nvPicPr>
          <p:cNvPr id="4" name="Picture 3">
            <a:extLst>
              <a:ext uri="{FF2B5EF4-FFF2-40B4-BE49-F238E27FC236}">
                <a16:creationId xmlns:a16="http://schemas.microsoft.com/office/drawing/2014/main" id="{9A172492-C431-154E-931C-056C5047E686}"/>
              </a:ext>
            </a:extLst>
          </p:cNvPr>
          <p:cNvPicPr>
            <a:picLocks noChangeAspect="1"/>
          </p:cNvPicPr>
          <p:nvPr/>
        </p:nvPicPr>
        <p:blipFill>
          <a:blip r:embed="rId3"/>
          <a:stretch>
            <a:fillRect/>
          </a:stretch>
        </p:blipFill>
        <p:spPr>
          <a:xfrm>
            <a:off x="7825482" y="103402"/>
            <a:ext cx="1842680" cy="6651196"/>
          </a:xfrm>
          <a:prstGeom prst="rect">
            <a:avLst/>
          </a:prstGeom>
        </p:spPr>
      </p:pic>
    </p:spTree>
    <p:extLst>
      <p:ext uri="{BB962C8B-B14F-4D97-AF65-F5344CB8AC3E}">
        <p14:creationId xmlns:p14="http://schemas.microsoft.com/office/powerpoint/2010/main" val="3699929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18FB368-75B1-284B-826F-374E1E0652AF}"/>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Data Cleaning: Drop Irrelevant Variables</a:t>
            </a:r>
          </a:p>
        </p:txBody>
      </p:sp>
      <p:pic>
        <p:nvPicPr>
          <p:cNvPr id="4" name="Picture 3" descr="Graphical user interface, text, application&#10;&#10;Description automatically generated">
            <a:extLst>
              <a:ext uri="{FF2B5EF4-FFF2-40B4-BE49-F238E27FC236}">
                <a16:creationId xmlns:a16="http://schemas.microsoft.com/office/drawing/2014/main" id="{06662B98-C024-7A42-BB8D-BADE878F0F08}"/>
              </a:ext>
            </a:extLst>
          </p:cNvPr>
          <p:cNvPicPr>
            <a:picLocks noChangeAspect="1"/>
          </p:cNvPicPr>
          <p:nvPr/>
        </p:nvPicPr>
        <p:blipFill>
          <a:blip r:embed="rId3"/>
          <a:stretch>
            <a:fillRect/>
          </a:stretch>
        </p:blipFill>
        <p:spPr>
          <a:xfrm>
            <a:off x="2787799" y="2812887"/>
            <a:ext cx="6616402" cy="2911217"/>
          </a:xfrm>
          <a:prstGeom prst="rect">
            <a:avLst/>
          </a:prstGeom>
        </p:spPr>
      </p:pic>
    </p:spTree>
    <p:extLst>
      <p:ext uri="{BB962C8B-B14F-4D97-AF65-F5344CB8AC3E}">
        <p14:creationId xmlns:p14="http://schemas.microsoft.com/office/powerpoint/2010/main" val="2449634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D9B021-BC67-E341-98AE-A8FED70CA59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Data Cleaning: Duplicate Rows</a:t>
            </a:r>
          </a:p>
        </p:txBody>
      </p:sp>
      <p:pic>
        <p:nvPicPr>
          <p:cNvPr id="7" name="Picture 6" descr="Text&#10;&#10;Description automatically generated">
            <a:extLst>
              <a:ext uri="{FF2B5EF4-FFF2-40B4-BE49-F238E27FC236}">
                <a16:creationId xmlns:a16="http://schemas.microsoft.com/office/drawing/2014/main" id="{E0947CC4-7C2F-4E48-A049-66183EDF1F23}"/>
              </a:ext>
            </a:extLst>
          </p:cNvPr>
          <p:cNvPicPr>
            <a:picLocks noChangeAspect="1"/>
          </p:cNvPicPr>
          <p:nvPr/>
        </p:nvPicPr>
        <p:blipFill>
          <a:blip r:embed="rId3"/>
          <a:stretch>
            <a:fillRect/>
          </a:stretch>
        </p:blipFill>
        <p:spPr>
          <a:xfrm>
            <a:off x="807421" y="2745282"/>
            <a:ext cx="10577157" cy="2972315"/>
          </a:xfrm>
          <a:prstGeom prst="rect">
            <a:avLst/>
          </a:prstGeom>
        </p:spPr>
      </p:pic>
    </p:spTree>
    <p:extLst>
      <p:ext uri="{BB962C8B-B14F-4D97-AF65-F5344CB8AC3E}">
        <p14:creationId xmlns:p14="http://schemas.microsoft.com/office/powerpoint/2010/main" val="305033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CF75D4-D3C1-6C46-A997-89B0B58A43F1}"/>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Data Cleaning: </a:t>
            </a:r>
            <a:r>
              <a:rPr lang="en-US" sz="5400" dirty="0">
                <a:solidFill>
                  <a:schemeClr val="bg1"/>
                </a:solidFill>
              </a:rPr>
              <a:t>Outlying Values</a:t>
            </a:r>
            <a:endParaRPr lang="en-US" sz="5400" kern="1200" dirty="0">
              <a:solidFill>
                <a:schemeClr val="bg1"/>
              </a:solidFill>
              <a:latin typeface="+mj-lt"/>
              <a:ea typeface="+mj-ea"/>
              <a:cs typeface="+mj-cs"/>
            </a:endParaRPr>
          </a:p>
        </p:txBody>
      </p:sp>
      <p:pic>
        <p:nvPicPr>
          <p:cNvPr id="4" name="Picture 3" descr="Chart, box and whisker chart&#10;&#10;Description automatically generated">
            <a:extLst>
              <a:ext uri="{FF2B5EF4-FFF2-40B4-BE49-F238E27FC236}">
                <a16:creationId xmlns:a16="http://schemas.microsoft.com/office/drawing/2014/main" id="{CBE5292F-73FD-EA49-BFDA-7B957327EE5F}"/>
              </a:ext>
            </a:extLst>
          </p:cNvPr>
          <p:cNvPicPr>
            <a:picLocks noChangeAspect="1"/>
          </p:cNvPicPr>
          <p:nvPr/>
        </p:nvPicPr>
        <p:blipFill>
          <a:blip r:embed="rId3"/>
          <a:stretch>
            <a:fillRect/>
          </a:stretch>
        </p:blipFill>
        <p:spPr>
          <a:xfrm>
            <a:off x="3204049" y="2371137"/>
            <a:ext cx="5783902" cy="3893738"/>
          </a:xfrm>
          <a:prstGeom prst="rect">
            <a:avLst/>
          </a:prstGeom>
        </p:spPr>
      </p:pic>
    </p:spTree>
    <p:extLst>
      <p:ext uri="{BB962C8B-B14F-4D97-AF65-F5344CB8AC3E}">
        <p14:creationId xmlns:p14="http://schemas.microsoft.com/office/powerpoint/2010/main" val="2646830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920C28-8185-E344-AA53-48FD2B094B94}"/>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000" kern="1200" dirty="0">
                <a:solidFill>
                  <a:schemeClr val="bg1"/>
                </a:solidFill>
                <a:latin typeface="+mj-lt"/>
                <a:ea typeface="+mj-ea"/>
                <a:cs typeface="+mj-cs"/>
              </a:rPr>
              <a:t>Data Cleaning: </a:t>
            </a:r>
            <a:r>
              <a:rPr lang="en-US" sz="5000" dirty="0">
                <a:solidFill>
                  <a:schemeClr val="bg1"/>
                </a:solidFill>
              </a:rPr>
              <a:t>Outlying Values</a:t>
            </a:r>
            <a:endParaRPr lang="en-US" sz="5000" kern="1200" dirty="0">
              <a:solidFill>
                <a:schemeClr val="bg1"/>
              </a:solidFill>
              <a:latin typeface="+mj-lt"/>
              <a:ea typeface="+mj-ea"/>
              <a:cs typeface="+mj-cs"/>
            </a:endParaRPr>
          </a:p>
        </p:txBody>
      </p:sp>
      <p:pic>
        <p:nvPicPr>
          <p:cNvPr id="4" name="Picture 3" descr="Chart, box and whisker chart&#10;&#10;Description automatically generated">
            <a:extLst>
              <a:ext uri="{FF2B5EF4-FFF2-40B4-BE49-F238E27FC236}">
                <a16:creationId xmlns:a16="http://schemas.microsoft.com/office/drawing/2014/main" id="{ED73C2BF-25A6-1B4C-A20E-1C8FAF8C291D}"/>
              </a:ext>
            </a:extLst>
          </p:cNvPr>
          <p:cNvPicPr>
            <a:picLocks noChangeAspect="1"/>
          </p:cNvPicPr>
          <p:nvPr/>
        </p:nvPicPr>
        <p:blipFill>
          <a:blip r:embed="rId3"/>
          <a:stretch>
            <a:fillRect/>
          </a:stretch>
        </p:blipFill>
        <p:spPr>
          <a:xfrm>
            <a:off x="2969740" y="2206154"/>
            <a:ext cx="6252519" cy="4236903"/>
          </a:xfrm>
          <a:prstGeom prst="rect">
            <a:avLst/>
          </a:prstGeom>
        </p:spPr>
      </p:pic>
    </p:spTree>
    <p:extLst>
      <p:ext uri="{BB962C8B-B14F-4D97-AF65-F5344CB8AC3E}">
        <p14:creationId xmlns:p14="http://schemas.microsoft.com/office/powerpoint/2010/main" val="196507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6BB4B3-0E40-854B-A198-DB9E466BE4D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Data Cleaning: </a:t>
            </a:r>
            <a:r>
              <a:rPr lang="en-US" sz="5400" dirty="0">
                <a:solidFill>
                  <a:schemeClr val="bg1"/>
                </a:solidFill>
              </a:rPr>
              <a:t>Outlying Values</a:t>
            </a:r>
            <a:endParaRPr lang="en-US" sz="5400" kern="1200" dirty="0">
              <a:solidFill>
                <a:schemeClr val="bg1"/>
              </a:solidFill>
              <a:latin typeface="+mj-lt"/>
              <a:ea typeface="+mj-ea"/>
              <a:cs typeface="+mj-cs"/>
            </a:endParaRPr>
          </a:p>
        </p:txBody>
      </p:sp>
      <p:pic>
        <p:nvPicPr>
          <p:cNvPr id="7" name="Picture 6" descr="Chart, box and whisker chart&#10;&#10;Description automatically generated">
            <a:extLst>
              <a:ext uri="{FF2B5EF4-FFF2-40B4-BE49-F238E27FC236}">
                <a16:creationId xmlns:a16="http://schemas.microsoft.com/office/drawing/2014/main" id="{6B6E54DD-FE0D-0843-B4BE-10804DE43AC9}"/>
              </a:ext>
            </a:extLst>
          </p:cNvPr>
          <p:cNvPicPr>
            <a:picLocks noChangeAspect="1"/>
          </p:cNvPicPr>
          <p:nvPr/>
        </p:nvPicPr>
        <p:blipFill>
          <a:blip r:embed="rId3"/>
          <a:stretch>
            <a:fillRect/>
          </a:stretch>
        </p:blipFill>
        <p:spPr>
          <a:xfrm>
            <a:off x="2896000" y="2206154"/>
            <a:ext cx="6399999" cy="4083435"/>
          </a:xfrm>
          <a:prstGeom prst="rect">
            <a:avLst/>
          </a:prstGeom>
        </p:spPr>
      </p:pic>
    </p:spTree>
    <p:extLst>
      <p:ext uri="{BB962C8B-B14F-4D97-AF65-F5344CB8AC3E}">
        <p14:creationId xmlns:p14="http://schemas.microsoft.com/office/powerpoint/2010/main" val="402058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D9E176-CD89-C241-BBED-8682F9102DE6}"/>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Data Cleaning: </a:t>
            </a:r>
            <a:r>
              <a:rPr lang="en-US" sz="5400" dirty="0">
                <a:solidFill>
                  <a:schemeClr val="bg1"/>
                </a:solidFill>
              </a:rPr>
              <a:t>Outlying Values</a:t>
            </a:r>
            <a:endParaRPr lang="en-US" sz="5400" kern="1200" dirty="0">
              <a:solidFill>
                <a:schemeClr val="bg1"/>
              </a:solidFill>
              <a:latin typeface="+mj-lt"/>
              <a:ea typeface="+mj-ea"/>
              <a:cs typeface="+mj-cs"/>
            </a:endParaRPr>
          </a:p>
        </p:txBody>
      </p:sp>
      <p:pic>
        <p:nvPicPr>
          <p:cNvPr id="7" name="Picture 6" descr="Chart, box and whisker chart&#10;&#10;Description automatically generated">
            <a:extLst>
              <a:ext uri="{FF2B5EF4-FFF2-40B4-BE49-F238E27FC236}">
                <a16:creationId xmlns:a16="http://schemas.microsoft.com/office/drawing/2014/main" id="{A05D244A-514A-144A-B7D3-AD2FFA9E5ECC}"/>
              </a:ext>
            </a:extLst>
          </p:cNvPr>
          <p:cNvPicPr>
            <a:picLocks noChangeAspect="1"/>
          </p:cNvPicPr>
          <p:nvPr/>
        </p:nvPicPr>
        <p:blipFill>
          <a:blip r:embed="rId3"/>
          <a:stretch>
            <a:fillRect/>
          </a:stretch>
        </p:blipFill>
        <p:spPr>
          <a:xfrm>
            <a:off x="2978859" y="2206154"/>
            <a:ext cx="6234281" cy="4237681"/>
          </a:xfrm>
          <a:prstGeom prst="rect">
            <a:avLst/>
          </a:prstGeom>
        </p:spPr>
      </p:pic>
    </p:spTree>
    <p:extLst>
      <p:ext uri="{BB962C8B-B14F-4D97-AF65-F5344CB8AC3E}">
        <p14:creationId xmlns:p14="http://schemas.microsoft.com/office/powerpoint/2010/main" val="188679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97975F-8361-9F4E-9E7A-4C52F9D801A1}"/>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Data Cleaning: </a:t>
            </a:r>
            <a:r>
              <a:rPr lang="en-US" sz="5400" dirty="0">
                <a:solidFill>
                  <a:schemeClr val="bg1"/>
                </a:solidFill>
              </a:rPr>
              <a:t>Outlying Values</a:t>
            </a:r>
            <a:endParaRPr lang="en-US" sz="5400" kern="1200" dirty="0">
              <a:solidFill>
                <a:schemeClr val="bg1"/>
              </a:solidFill>
              <a:latin typeface="+mj-lt"/>
              <a:ea typeface="+mj-ea"/>
              <a:cs typeface="+mj-cs"/>
            </a:endParaRPr>
          </a:p>
        </p:txBody>
      </p:sp>
      <p:pic>
        <p:nvPicPr>
          <p:cNvPr id="7" name="Picture 6" descr="Chart, box and whisker chart&#10;&#10;Description automatically generated">
            <a:extLst>
              <a:ext uri="{FF2B5EF4-FFF2-40B4-BE49-F238E27FC236}">
                <a16:creationId xmlns:a16="http://schemas.microsoft.com/office/drawing/2014/main" id="{E533B84E-99C5-D243-B068-B0BF6C247478}"/>
              </a:ext>
            </a:extLst>
          </p:cNvPr>
          <p:cNvPicPr>
            <a:picLocks noChangeAspect="1"/>
          </p:cNvPicPr>
          <p:nvPr/>
        </p:nvPicPr>
        <p:blipFill>
          <a:blip r:embed="rId3"/>
          <a:stretch>
            <a:fillRect/>
          </a:stretch>
        </p:blipFill>
        <p:spPr>
          <a:xfrm>
            <a:off x="3089028" y="2206154"/>
            <a:ext cx="6013943" cy="4009295"/>
          </a:xfrm>
          <a:prstGeom prst="rect">
            <a:avLst/>
          </a:prstGeom>
        </p:spPr>
      </p:pic>
    </p:spTree>
    <p:extLst>
      <p:ext uri="{BB962C8B-B14F-4D97-AF65-F5344CB8AC3E}">
        <p14:creationId xmlns:p14="http://schemas.microsoft.com/office/powerpoint/2010/main" val="1330328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408A62E-5888-4462-B3D5-F8078206F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7865"/>
            <a:ext cx="12192000" cy="2130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8723C1-DCB7-C145-8D64-78992696F114}"/>
              </a:ext>
            </a:extLst>
          </p:cNvPr>
          <p:cNvSpPr>
            <a:spLocks noGrp="1"/>
          </p:cNvSpPr>
          <p:nvPr>
            <p:ph type="title"/>
          </p:nvPr>
        </p:nvSpPr>
        <p:spPr>
          <a:xfrm>
            <a:off x="838200" y="4851400"/>
            <a:ext cx="10515600" cy="1325563"/>
          </a:xfrm>
        </p:spPr>
        <p:txBody>
          <a:bodyPr>
            <a:normAutofit/>
          </a:bodyPr>
          <a:lstStyle/>
          <a:p>
            <a:pPr algn="ctr"/>
            <a:r>
              <a:rPr lang="en-US" sz="4800">
                <a:solidFill>
                  <a:schemeClr val="bg1"/>
                </a:solidFill>
              </a:rPr>
              <a:t>Performance Assessment Task</a:t>
            </a:r>
          </a:p>
        </p:txBody>
      </p:sp>
      <p:graphicFrame>
        <p:nvGraphicFramePr>
          <p:cNvPr id="5" name="Content Placeholder 2">
            <a:extLst>
              <a:ext uri="{FF2B5EF4-FFF2-40B4-BE49-F238E27FC236}">
                <a16:creationId xmlns:a16="http://schemas.microsoft.com/office/drawing/2014/main" id="{CC5177C7-B974-B94B-5640-BEF371B43CD1}"/>
              </a:ext>
            </a:extLst>
          </p:cNvPr>
          <p:cNvGraphicFramePr>
            <a:graphicFrameLocks noGrp="1"/>
          </p:cNvGraphicFramePr>
          <p:nvPr>
            <p:ph idx="1"/>
            <p:extLst>
              <p:ext uri="{D42A27DB-BD31-4B8C-83A1-F6EECF244321}">
                <p14:modId xmlns:p14="http://schemas.microsoft.com/office/powerpoint/2010/main" val="893904407"/>
              </p:ext>
            </p:extLst>
          </p:nvPr>
        </p:nvGraphicFramePr>
        <p:xfrm>
          <a:off x="838200" y="365760"/>
          <a:ext cx="10515600" cy="4297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27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18FB368-75B1-284B-826F-374E1E0652AF}"/>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Data Cleaning: Drop Irrelevant Variables</a:t>
            </a:r>
          </a:p>
        </p:txBody>
      </p:sp>
      <p:pic>
        <p:nvPicPr>
          <p:cNvPr id="5" name="Picture 4" descr="Text&#10;&#10;Description automatically generated">
            <a:extLst>
              <a:ext uri="{FF2B5EF4-FFF2-40B4-BE49-F238E27FC236}">
                <a16:creationId xmlns:a16="http://schemas.microsoft.com/office/drawing/2014/main" id="{E4064751-3E40-794A-966B-5CAFB482C99A}"/>
              </a:ext>
            </a:extLst>
          </p:cNvPr>
          <p:cNvPicPr>
            <a:picLocks noChangeAspect="1"/>
          </p:cNvPicPr>
          <p:nvPr/>
        </p:nvPicPr>
        <p:blipFill>
          <a:blip r:embed="rId3"/>
          <a:stretch>
            <a:fillRect/>
          </a:stretch>
        </p:blipFill>
        <p:spPr>
          <a:xfrm>
            <a:off x="2994047" y="2955850"/>
            <a:ext cx="6412985" cy="2914993"/>
          </a:xfrm>
          <a:prstGeom prst="rect">
            <a:avLst/>
          </a:prstGeom>
        </p:spPr>
      </p:pic>
    </p:spTree>
    <p:extLst>
      <p:ext uri="{BB962C8B-B14F-4D97-AF65-F5344CB8AC3E}">
        <p14:creationId xmlns:p14="http://schemas.microsoft.com/office/powerpoint/2010/main" val="268732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290AB4F-1E7A-EF43-B473-53E172C4200D}"/>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Data Cleaning: Fill Missing Values</a:t>
            </a:r>
          </a:p>
        </p:txBody>
      </p:sp>
      <p:pic>
        <p:nvPicPr>
          <p:cNvPr id="4" name="Picture 3" descr="A picture containing text&#10;&#10;Description automatically generated">
            <a:extLst>
              <a:ext uri="{FF2B5EF4-FFF2-40B4-BE49-F238E27FC236}">
                <a16:creationId xmlns:a16="http://schemas.microsoft.com/office/drawing/2014/main" id="{9887779F-46F8-E147-B5FD-B9B44E7A9CBF}"/>
              </a:ext>
            </a:extLst>
          </p:cNvPr>
          <p:cNvPicPr>
            <a:picLocks noChangeAspect="1"/>
          </p:cNvPicPr>
          <p:nvPr/>
        </p:nvPicPr>
        <p:blipFill>
          <a:blip r:embed="rId3"/>
          <a:stretch>
            <a:fillRect/>
          </a:stretch>
        </p:blipFill>
        <p:spPr>
          <a:xfrm>
            <a:off x="1676459" y="3694279"/>
            <a:ext cx="8836034" cy="1346756"/>
          </a:xfrm>
          <a:prstGeom prst="rect">
            <a:avLst/>
          </a:prstGeom>
        </p:spPr>
      </p:pic>
    </p:spTree>
    <p:extLst>
      <p:ext uri="{BB962C8B-B14F-4D97-AF65-F5344CB8AC3E}">
        <p14:creationId xmlns:p14="http://schemas.microsoft.com/office/powerpoint/2010/main" val="3730673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9DD5303-B9FA-B649-AC66-A91DD4FFC0F0}"/>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Data Cleaning: Fill Missing Values</a:t>
            </a:r>
          </a:p>
        </p:txBody>
      </p:sp>
      <p:pic>
        <p:nvPicPr>
          <p:cNvPr id="4" name="Picture 3" descr="A picture containing chart&#10;&#10;Description automatically generated">
            <a:extLst>
              <a:ext uri="{FF2B5EF4-FFF2-40B4-BE49-F238E27FC236}">
                <a16:creationId xmlns:a16="http://schemas.microsoft.com/office/drawing/2014/main" id="{9B1ED193-31A3-D349-A6EF-120C8B5BD111}"/>
              </a:ext>
            </a:extLst>
          </p:cNvPr>
          <p:cNvPicPr>
            <a:picLocks noChangeAspect="1"/>
          </p:cNvPicPr>
          <p:nvPr/>
        </p:nvPicPr>
        <p:blipFill>
          <a:blip r:embed="rId3"/>
          <a:stretch>
            <a:fillRect/>
          </a:stretch>
        </p:blipFill>
        <p:spPr>
          <a:xfrm>
            <a:off x="1123467" y="3673501"/>
            <a:ext cx="6927285" cy="827596"/>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8C9DBE04-31C1-2E4D-8FA2-402A2534E29A}"/>
              </a:ext>
            </a:extLst>
          </p:cNvPr>
          <p:cNvPicPr>
            <a:picLocks noChangeAspect="1"/>
          </p:cNvPicPr>
          <p:nvPr/>
        </p:nvPicPr>
        <p:blipFill>
          <a:blip r:embed="rId4"/>
          <a:stretch>
            <a:fillRect/>
          </a:stretch>
        </p:blipFill>
        <p:spPr>
          <a:xfrm>
            <a:off x="8706152" y="635714"/>
            <a:ext cx="2133684" cy="6075575"/>
          </a:xfrm>
          <a:prstGeom prst="rect">
            <a:avLst/>
          </a:prstGeom>
        </p:spPr>
      </p:pic>
    </p:spTree>
    <p:extLst>
      <p:ext uri="{BB962C8B-B14F-4D97-AF65-F5344CB8AC3E}">
        <p14:creationId xmlns:p14="http://schemas.microsoft.com/office/powerpoint/2010/main" val="62561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76E0EE9-F047-7142-AC92-AC3B82CB7677}"/>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Data Cleaning: Fill Missing Values</a:t>
            </a:r>
          </a:p>
        </p:txBody>
      </p:sp>
      <p:pic>
        <p:nvPicPr>
          <p:cNvPr id="4" name="Picture 3" descr="Table&#10;&#10;Description automatically generated">
            <a:extLst>
              <a:ext uri="{FF2B5EF4-FFF2-40B4-BE49-F238E27FC236}">
                <a16:creationId xmlns:a16="http://schemas.microsoft.com/office/drawing/2014/main" id="{ADFD6D14-1FBE-3A43-950E-2B799262C182}"/>
              </a:ext>
            </a:extLst>
          </p:cNvPr>
          <p:cNvPicPr>
            <a:picLocks noChangeAspect="1"/>
          </p:cNvPicPr>
          <p:nvPr/>
        </p:nvPicPr>
        <p:blipFill>
          <a:blip r:embed="rId3"/>
          <a:stretch>
            <a:fillRect/>
          </a:stretch>
        </p:blipFill>
        <p:spPr>
          <a:xfrm>
            <a:off x="1906793" y="2888147"/>
            <a:ext cx="3448560" cy="122709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4559B1C-1AE8-DE49-BAE4-BAE1C475700B}"/>
              </a:ext>
            </a:extLst>
          </p:cNvPr>
          <p:cNvPicPr>
            <a:picLocks noChangeAspect="1"/>
          </p:cNvPicPr>
          <p:nvPr/>
        </p:nvPicPr>
        <p:blipFill>
          <a:blip r:embed="rId4"/>
          <a:stretch>
            <a:fillRect/>
          </a:stretch>
        </p:blipFill>
        <p:spPr>
          <a:xfrm>
            <a:off x="7262145" y="2888147"/>
            <a:ext cx="3292705" cy="1227095"/>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ECDEFE9B-BF33-904D-88AD-4307457D239E}"/>
              </a:ext>
            </a:extLst>
          </p:cNvPr>
          <p:cNvPicPr>
            <a:picLocks noChangeAspect="1"/>
          </p:cNvPicPr>
          <p:nvPr/>
        </p:nvPicPr>
        <p:blipFill>
          <a:blip r:embed="rId5"/>
          <a:stretch>
            <a:fillRect/>
          </a:stretch>
        </p:blipFill>
        <p:spPr>
          <a:xfrm>
            <a:off x="4127174" y="4824465"/>
            <a:ext cx="4146731" cy="1227094"/>
          </a:xfrm>
          <a:prstGeom prst="rect">
            <a:avLst/>
          </a:prstGeom>
        </p:spPr>
      </p:pic>
    </p:spTree>
    <p:extLst>
      <p:ext uri="{BB962C8B-B14F-4D97-AF65-F5344CB8AC3E}">
        <p14:creationId xmlns:p14="http://schemas.microsoft.com/office/powerpoint/2010/main" val="3420970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C02875-D457-4487-AAF9-C9DA51EED3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47951" y="0"/>
            <a:ext cx="48999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664FE4-6E76-444C-9BD2-790F3F0D0DE5}"/>
              </a:ext>
            </a:extLst>
          </p:cNvPr>
          <p:cNvSpPr>
            <a:spLocks noGrp="1"/>
          </p:cNvSpPr>
          <p:nvPr>
            <p:ph type="title"/>
          </p:nvPr>
        </p:nvSpPr>
        <p:spPr>
          <a:xfrm>
            <a:off x="7988808" y="585216"/>
            <a:ext cx="3364992" cy="3739896"/>
          </a:xfrm>
        </p:spPr>
        <p:txBody>
          <a:bodyPr vert="horz" lIns="91440" tIns="45720" rIns="91440" bIns="45720" rtlCol="0" anchor="b">
            <a:normAutofit fontScale="90000"/>
          </a:bodyPr>
          <a:lstStyle/>
          <a:p>
            <a:r>
              <a:rPr lang="en-US" sz="5400" kern="1200" dirty="0">
                <a:solidFill>
                  <a:schemeClr val="bg1"/>
                </a:solidFill>
                <a:latin typeface="+mj-lt"/>
                <a:ea typeface="+mj-ea"/>
                <a:cs typeface="+mj-cs"/>
              </a:rPr>
              <a:t>Data Cleaning: </a:t>
            </a:r>
            <a:r>
              <a:rPr lang="en-US" sz="5400" dirty="0">
                <a:solidFill>
                  <a:schemeClr val="bg1"/>
                </a:solidFill>
              </a:rPr>
              <a:t>Check For Missing Values</a:t>
            </a:r>
            <a:endParaRPr lang="en-US" sz="5400" kern="1200" dirty="0">
              <a:solidFill>
                <a:schemeClr val="bg1"/>
              </a:solidFill>
              <a:latin typeface="+mj-lt"/>
              <a:ea typeface="+mj-ea"/>
              <a:cs typeface="+mj-cs"/>
            </a:endParaRPr>
          </a:p>
        </p:txBody>
      </p:sp>
      <p:pic>
        <p:nvPicPr>
          <p:cNvPr id="7" name="Picture 6" descr="Table&#10;&#10;Description automatically generated with medium confidence">
            <a:extLst>
              <a:ext uri="{FF2B5EF4-FFF2-40B4-BE49-F238E27FC236}">
                <a16:creationId xmlns:a16="http://schemas.microsoft.com/office/drawing/2014/main" id="{688F62E0-A03C-2A4B-93B0-CD886A305986}"/>
              </a:ext>
            </a:extLst>
          </p:cNvPr>
          <p:cNvPicPr>
            <a:picLocks noChangeAspect="1"/>
          </p:cNvPicPr>
          <p:nvPr/>
        </p:nvPicPr>
        <p:blipFill>
          <a:blip r:embed="rId3"/>
          <a:stretch>
            <a:fillRect/>
          </a:stretch>
        </p:blipFill>
        <p:spPr>
          <a:xfrm>
            <a:off x="2363744" y="143142"/>
            <a:ext cx="2072331" cy="6571716"/>
          </a:xfrm>
          <a:prstGeom prst="rect">
            <a:avLst/>
          </a:prstGeom>
        </p:spPr>
      </p:pic>
    </p:spTree>
    <p:extLst>
      <p:ext uri="{BB962C8B-B14F-4D97-AF65-F5344CB8AC3E}">
        <p14:creationId xmlns:p14="http://schemas.microsoft.com/office/powerpoint/2010/main" val="3712986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7C7D340-020B-4E47-B22E-9534D7A9F660}"/>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Data Cleaning: Extracting Clean Data Set</a:t>
            </a:r>
          </a:p>
        </p:txBody>
      </p:sp>
      <p:pic>
        <p:nvPicPr>
          <p:cNvPr id="4" name="Picture 3" descr="Text&#10;&#10;Description automatically generated">
            <a:extLst>
              <a:ext uri="{FF2B5EF4-FFF2-40B4-BE49-F238E27FC236}">
                <a16:creationId xmlns:a16="http://schemas.microsoft.com/office/drawing/2014/main" id="{30170841-BA06-9C4F-8604-D27DBFEF4630}"/>
              </a:ext>
            </a:extLst>
          </p:cNvPr>
          <p:cNvPicPr>
            <a:picLocks noChangeAspect="1"/>
          </p:cNvPicPr>
          <p:nvPr/>
        </p:nvPicPr>
        <p:blipFill>
          <a:blip r:embed="rId3"/>
          <a:stretch>
            <a:fillRect/>
          </a:stretch>
        </p:blipFill>
        <p:spPr>
          <a:xfrm>
            <a:off x="1062325" y="3740150"/>
            <a:ext cx="10064301" cy="1664579"/>
          </a:xfrm>
          <a:prstGeom prst="rect">
            <a:avLst/>
          </a:prstGeom>
        </p:spPr>
      </p:pic>
    </p:spTree>
    <p:extLst>
      <p:ext uri="{BB962C8B-B14F-4D97-AF65-F5344CB8AC3E}">
        <p14:creationId xmlns:p14="http://schemas.microsoft.com/office/powerpoint/2010/main" val="384313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70D257E-E0B2-8A42-8DE0-6E2588A86CDA}"/>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Data Cleaning: Categorical Variables</a:t>
            </a:r>
          </a:p>
        </p:txBody>
      </p:sp>
      <p:pic>
        <p:nvPicPr>
          <p:cNvPr id="4" name="Picture 3" descr="Text&#10;&#10;Description automatically generated with medium confidence">
            <a:extLst>
              <a:ext uri="{FF2B5EF4-FFF2-40B4-BE49-F238E27FC236}">
                <a16:creationId xmlns:a16="http://schemas.microsoft.com/office/drawing/2014/main" id="{CC9FFD13-2F51-0643-A561-904F46AB8AF9}"/>
              </a:ext>
            </a:extLst>
          </p:cNvPr>
          <p:cNvPicPr>
            <a:picLocks noChangeAspect="1"/>
          </p:cNvPicPr>
          <p:nvPr/>
        </p:nvPicPr>
        <p:blipFill>
          <a:blip r:embed="rId3"/>
          <a:stretch>
            <a:fillRect/>
          </a:stretch>
        </p:blipFill>
        <p:spPr>
          <a:xfrm>
            <a:off x="1077621" y="3302457"/>
            <a:ext cx="10033710" cy="2194874"/>
          </a:xfrm>
          <a:prstGeom prst="rect">
            <a:avLst/>
          </a:prstGeom>
        </p:spPr>
      </p:pic>
    </p:spTree>
    <p:extLst>
      <p:ext uri="{BB962C8B-B14F-4D97-AF65-F5344CB8AC3E}">
        <p14:creationId xmlns:p14="http://schemas.microsoft.com/office/powerpoint/2010/main" val="787078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A75EDAC-6FB5-6443-9296-A55F554E08B4}"/>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Principal Component Analysis (PCA)</a:t>
            </a:r>
          </a:p>
        </p:txBody>
      </p:sp>
      <p:sp>
        <p:nvSpPr>
          <p:cNvPr id="3" name="Content Placeholder 2">
            <a:extLst>
              <a:ext uri="{FF2B5EF4-FFF2-40B4-BE49-F238E27FC236}">
                <a16:creationId xmlns:a16="http://schemas.microsoft.com/office/drawing/2014/main" id="{37FAC2D1-089F-C146-964E-B3F465804433}"/>
              </a:ext>
            </a:extLst>
          </p:cNvPr>
          <p:cNvSpPr>
            <a:spLocks noGrp="1"/>
          </p:cNvSpPr>
          <p:nvPr>
            <p:ph idx="1"/>
          </p:nvPr>
        </p:nvSpPr>
        <p:spPr>
          <a:xfrm>
            <a:off x="1367624" y="2490436"/>
            <a:ext cx="9708995" cy="3567173"/>
          </a:xfrm>
        </p:spPr>
        <p:txBody>
          <a:bodyPr anchor="ctr">
            <a:normAutofit lnSpcReduction="10000"/>
          </a:bodyPr>
          <a:lstStyle/>
          <a:p>
            <a:r>
              <a:rPr lang="en-US" sz="2400" dirty="0"/>
              <a:t>Reduces dimensionality of the data.</a:t>
            </a:r>
          </a:p>
          <a:p>
            <a:r>
              <a:rPr lang="en-US" sz="2400" dirty="0"/>
              <a:t>Focuses the results on the most correlated features.</a:t>
            </a:r>
          </a:p>
          <a:p>
            <a:r>
              <a:rPr lang="en-US" sz="2400" dirty="0"/>
              <a:t>Numerical data is normalized, the number of components is determined, and variances are calculated.</a:t>
            </a:r>
          </a:p>
          <a:p>
            <a:r>
              <a:rPr lang="en-US" sz="2400" dirty="0"/>
              <a:t>Scree plot is produced.</a:t>
            </a:r>
          </a:p>
          <a:p>
            <a:r>
              <a:rPr lang="en-US" sz="2400" dirty="0"/>
              <a:t>Explained variance ratio and cumulative sum of the variances are calculated.</a:t>
            </a:r>
          </a:p>
          <a:p>
            <a:r>
              <a:rPr lang="en-US" sz="2400" dirty="0"/>
              <a:t>Logistic Regression and Random Forest Classifiers are run on the model with and without PCA.</a:t>
            </a:r>
          </a:p>
          <a:p>
            <a:endParaRPr lang="en-US" sz="2400" dirty="0"/>
          </a:p>
        </p:txBody>
      </p:sp>
    </p:spTree>
    <p:extLst>
      <p:ext uri="{BB962C8B-B14F-4D97-AF65-F5344CB8AC3E}">
        <p14:creationId xmlns:p14="http://schemas.microsoft.com/office/powerpoint/2010/main" val="1040161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6D9CC50-B965-0B44-B165-25424AD58867}"/>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Correlation Heatmap</a:t>
            </a:r>
          </a:p>
        </p:txBody>
      </p:sp>
      <p:pic>
        <p:nvPicPr>
          <p:cNvPr id="4" name="Picture 3" descr="Chart&#10;&#10;Description automatically generated">
            <a:extLst>
              <a:ext uri="{FF2B5EF4-FFF2-40B4-BE49-F238E27FC236}">
                <a16:creationId xmlns:a16="http://schemas.microsoft.com/office/drawing/2014/main" id="{A91AD24E-32DB-7249-9CD1-D27183B06685}"/>
              </a:ext>
            </a:extLst>
          </p:cNvPr>
          <p:cNvPicPr>
            <a:picLocks noChangeAspect="1"/>
          </p:cNvPicPr>
          <p:nvPr/>
        </p:nvPicPr>
        <p:blipFill>
          <a:blip r:embed="rId3"/>
          <a:stretch>
            <a:fillRect/>
          </a:stretch>
        </p:blipFill>
        <p:spPr>
          <a:xfrm>
            <a:off x="2994989" y="2192970"/>
            <a:ext cx="6198974" cy="4649231"/>
          </a:xfrm>
          <a:prstGeom prst="rect">
            <a:avLst/>
          </a:prstGeom>
        </p:spPr>
      </p:pic>
    </p:spTree>
    <p:extLst>
      <p:ext uri="{BB962C8B-B14F-4D97-AF65-F5344CB8AC3E}">
        <p14:creationId xmlns:p14="http://schemas.microsoft.com/office/powerpoint/2010/main" val="2765191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FD50D0-1315-48C4-BB87-7646B049A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A83E95F-11F0-4EF3-B911-EC4A265F08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4A5621C8-F0D7-4928-9BC5-B15B318AF6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3F55EE6D-8E4E-47F0-B7BC-D45AECE433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C2EC5D6B-2D05-4DDF-9E09-8814EA492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F7890FC4-3706-4665-B92A-D37982414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5B29EAEC-4EE8-4823-BBB4-9012708C82B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5480C58-BC20-824A-A9FC-1401080DDAB6}"/>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Import Pipeline Libraries</a:t>
            </a:r>
          </a:p>
        </p:txBody>
      </p:sp>
      <p:pic>
        <p:nvPicPr>
          <p:cNvPr id="4" name="Picture 3" descr="Text&#10;&#10;Description automatically generated">
            <a:extLst>
              <a:ext uri="{FF2B5EF4-FFF2-40B4-BE49-F238E27FC236}">
                <a16:creationId xmlns:a16="http://schemas.microsoft.com/office/drawing/2014/main" id="{B24E59A4-D886-0A46-AC46-4BD2C88DF021}"/>
              </a:ext>
            </a:extLst>
          </p:cNvPr>
          <p:cNvPicPr>
            <a:picLocks noChangeAspect="1"/>
          </p:cNvPicPr>
          <p:nvPr/>
        </p:nvPicPr>
        <p:blipFill>
          <a:blip r:embed="rId3"/>
          <a:stretch>
            <a:fillRect/>
          </a:stretch>
        </p:blipFill>
        <p:spPr>
          <a:xfrm>
            <a:off x="1349679" y="3429000"/>
            <a:ext cx="9489594" cy="1541457"/>
          </a:xfrm>
          <a:prstGeom prst="rect">
            <a:avLst/>
          </a:prstGeom>
        </p:spPr>
      </p:pic>
    </p:spTree>
    <p:extLst>
      <p:ext uri="{BB962C8B-B14F-4D97-AF65-F5344CB8AC3E}">
        <p14:creationId xmlns:p14="http://schemas.microsoft.com/office/powerpoint/2010/main" val="47177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07D773F-30E9-3A46-BFC0-966D5341F339}"/>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Agenda</a:t>
            </a:r>
          </a:p>
        </p:txBody>
      </p:sp>
      <p:sp>
        <p:nvSpPr>
          <p:cNvPr id="3" name="Content Placeholder 2">
            <a:extLst>
              <a:ext uri="{FF2B5EF4-FFF2-40B4-BE49-F238E27FC236}">
                <a16:creationId xmlns:a16="http://schemas.microsoft.com/office/drawing/2014/main" id="{14BFC83E-46B2-394A-9E35-5377F30D5832}"/>
              </a:ext>
            </a:extLst>
          </p:cNvPr>
          <p:cNvSpPr>
            <a:spLocks noGrp="1"/>
          </p:cNvSpPr>
          <p:nvPr>
            <p:ph idx="1"/>
          </p:nvPr>
        </p:nvSpPr>
        <p:spPr>
          <a:xfrm>
            <a:off x="1367624" y="2490436"/>
            <a:ext cx="9708995" cy="3567173"/>
          </a:xfrm>
        </p:spPr>
        <p:txBody>
          <a:bodyPr anchor="ctr">
            <a:normAutofit/>
          </a:bodyPr>
          <a:lstStyle/>
          <a:p>
            <a:r>
              <a:rPr lang="en-US" sz="2400"/>
              <a:t>Explore the data set and Data Dictionary.</a:t>
            </a:r>
          </a:p>
          <a:p>
            <a:r>
              <a:rPr lang="en-US" sz="2400"/>
              <a:t>Develop a plan to solve a question from the company’s data set.</a:t>
            </a:r>
          </a:p>
          <a:p>
            <a:r>
              <a:rPr lang="en-US" sz="2400"/>
              <a:t>Create a plan for cleaning the data.</a:t>
            </a:r>
          </a:p>
          <a:p>
            <a:r>
              <a:rPr lang="en-US" sz="2400"/>
              <a:t>Clean the data set.</a:t>
            </a:r>
          </a:p>
          <a:p>
            <a:r>
              <a:rPr lang="en-US" sz="2400"/>
              <a:t>Perform Principal Component Analysis (PCA) on the cleaned data set.</a:t>
            </a:r>
          </a:p>
          <a:p>
            <a:r>
              <a:rPr lang="en-US" sz="2400"/>
              <a:t>Results</a:t>
            </a:r>
          </a:p>
          <a:p>
            <a:r>
              <a:rPr lang="en-US" sz="2400"/>
              <a:t>Questions</a:t>
            </a:r>
          </a:p>
        </p:txBody>
      </p:sp>
    </p:spTree>
    <p:extLst>
      <p:ext uri="{BB962C8B-B14F-4D97-AF65-F5344CB8AC3E}">
        <p14:creationId xmlns:p14="http://schemas.microsoft.com/office/powerpoint/2010/main" val="3291239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0202D4D-6070-624C-90E0-237E4684B2A1}"/>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PCA Pipeline</a:t>
            </a:r>
          </a:p>
        </p:txBody>
      </p:sp>
      <p:pic>
        <p:nvPicPr>
          <p:cNvPr id="4" name="Picture 3" descr="Table&#10;&#10;Description automatically generated">
            <a:extLst>
              <a:ext uri="{FF2B5EF4-FFF2-40B4-BE49-F238E27FC236}">
                <a16:creationId xmlns:a16="http://schemas.microsoft.com/office/drawing/2014/main" id="{12C0ED51-1EFB-384A-B1E9-243483B0283A}"/>
              </a:ext>
            </a:extLst>
          </p:cNvPr>
          <p:cNvPicPr>
            <a:picLocks noChangeAspect="1"/>
          </p:cNvPicPr>
          <p:nvPr/>
        </p:nvPicPr>
        <p:blipFill>
          <a:blip r:embed="rId3"/>
          <a:stretch>
            <a:fillRect/>
          </a:stretch>
        </p:blipFill>
        <p:spPr>
          <a:xfrm>
            <a:off x="2335267" y="2543175"/>
            <a:ext cx="7518417" cy="3697073"/>
          </a:xfrm>
          <a:prstGeom prst="rect">
            <a:avLst/>
          </a:prstGeom>
        </p:spPr>
      </p:pic>
    </p:spTree>
    <p:extLst>
      <p:ext uri="{BB962C8B-B14F-4D97-AF65-F5344CB8AC3E}">
        <p14:creationId xmlns:p14="http://schemas.microsoft.com/office/powerpoint/2010/main" val="4168384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DAC34BA-69F5-5743-B0B6-0E836A2FB1BE}"/>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Variances</a:t>
            </a:r>
          </a:p>
        </p:txBody>
      </p:sp>
      <p:pic>
        <p:nvPicPr>
          <p:cNvPr id="4" name="Picture 3" descr="Text&#10;&#10;Description automatically generated">
            <a:extLst>
              <a:ext uri="{FF2B5EF4-FFF2-40B4-BE49-F238E27FC236}">
                <a16:creationId xmlns:a16="http://schemas.microsoft.com/office/drawing/2014/main" id="{F4C4AFE0-A959-F04A-B747-D235B5A2D008}"/>
              </a:ext>
            </a:extLst>
          </p:cNvPr>
          <p:cNvPicPr>
            <a:picLocks noChangeAspect="1"/>
          </p:cNvPicPr>
          <p:nvPr/>
        </p:nvPicPr>
        <p:blipFill>
          <a:blip r:embed="rId3"/>
          <a:stretch>
            <a:fillRect/>
          </a:stretch>
        </p:blipFill>
        <p:spPr>
          <a:xfrm>
            <a:off x="2341264" y="2397212"/>
            <a:ext cx="7718551" cy="3921024"/>
          </a:xfrm>
          <a:prstGeom prst="rect">
            <a:avLst/>
          </a:prstGeom>
        </p:spPr>
      </p:pic>
    </p:spTree>
    <p:extLst>
      <p:ext uri="{BB962C8B-B14F-4D97-AF65-F5344CB8AC3E}">
        <p14:creationId xmlns:p14="http://schemas.microsoft.com/office/powerpoint/2010/main" val="2344532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D664FDC-AF44-2843-8AF9-583DAEE9A779}"/>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Scree Plot</a:t>
            </a:r>
          </a:p>
        </p:txBody>
      </p:sp>
      <p:pic>
        <p:nvPicPr>
          <p:cNvPr id="4" name="Picture 3" descr="Chart, line chart&#10;&#10;Description automatically generated">
            <a:extLst>
              <a:ext uri="{FF2B5EF4-FFF2-40B4-BE49-F238E27FC236}">
                <a16:creationId xmlns:a16="http://schemas.microsoft.com/office/drawing/2014/main" id="{FF45F08F-79A5-EC4E-8DE7-5B29DC26E50E}"/>
              </a:ext>
            </a:extLst>
          </p:cNvPr>
          <p:cNvPicPr>
            <a:picLocks noChangeAspect="1"/>
          </p:cNvPicPr>
          <p:nvPr/>
        </p:nvPicPr>
        <p:blipFill>
          <a:blip r:embed="rId3"/>
          <a:stretch>
            <a:fillRect/>
          </a:stretch>
        </p:blipFill>
        <p:spPr>
          <a:xfrm>
            <a:off x="3760767" y="2354089"/>
            <a:ext cx="4879546" cy="4269603"/>
          </a:xfrm>
          <a:prstGeom prst="rect">
            <a:avLst/>
          </a:prstGeom>
        </p:spPr>
      </p:pic>
    </p:spTree>
    <p:extLst>
      <p:ext uri="{BB962C8B-B14F-4D97-AF65-F5344CB8AC3E}">
        <p14:creationId xmlns:p14="http://schemas.microsoft.com/office/powerpoint/2010/main" val="961623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1845FCB-99B0-154D-B74B-782451377D01}"/>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Training and Testing Data Split</a:t>
            </a:r>
          </a:p>
        </p:txBody>
      </p:sp>
      <p:pic>
        <p:nvPicPr>
          <p:cNvPr id="4" name="Picture 3" descr="Text&#10;&#10;Description automatically generated">
            <a:extLst>
              <a:ext uri="{FF2B5EF4-FFF2-40B4-BE49-F238E27FC236}">
                <a16:creationId xmlns:a16="http://schemas.microsoft.com/office/drawing/2014/main" id="{B4F1B5BD-3998-A64C-A71C-E587888F3ED6}"/>
              </a:ext>
            </a:extLst>
          </p:cNvPr>
          <p:cNvPicPr>
            <a:picLocks noChangeAspect="1"/>
          </p:cNvPicPr>
          <p:nvPr/>
        </p:nvPicPr>
        <p:blipFill>
          <a:blip r:embed="rId3"/>
          <a:stretch>
            <a:fillRect/>
          </a:stretch>
        </p:blipFill>
        <p:spPr>
          <a:xfrm>
            <a:off x="948941" y="3629258"/>
            <a:ext cx="10294118" cy="1295764"/>
          </a:xfrm>
          <a:prstGeom prst="rect">
            <a:avLst/>
          </a:prstGeom>
        </p:spPr>
      </p:pic>
    </p:spTree>
    <p:extLst>
      <p:ext uri="{BB962C8B-B14F-4D97-AF65-F5344CB8AC3E}">
        <p14:creationId xmlns:p14="http://schemas.microsoft.com/office/powerpoint/2010/main" val="3603430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1845FCB-99B0-154D-B74B-782451377D01}"/>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Logistic Regression With PCA</a:t>
            </a:r>
          </a:p>
        </p:txBody>
      </p:sp>
      <p:pic>
        <p:nvPicPr>
          <p:cNvPr id="7" name="Screen Recording 2022-03-26 at 10.32.01 AM" descr="Screen Recording 2022-03-26 at 10.32.01 AM">
            <a:hlinkClick r:id="" action="ppaction://media"/>
            <a:extLst>
              <a:ext uri="{FF2B5EF4-FFF2-40B4-BE49-F238E27FC236}">
                <a16:creationId xmlns:a16="http://schemas.microsoft.com/office/drawing/2014/main" id="{DAACAE97-3579-DC41-8324-F0BC474B45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74562" y="2209457"/>
            <a:ext cx="7039827" cy="4292456"/>
          </a:xfrm>
          <a:prstGeom prst="rect">
            <a:avLst/>
          </a:prstGeom>
        </p:spPr>
      </p:pic>
    </p:spTree>
    <p:extLst>
      <p:ext uri="{BB962C8B-B14F-4D97-AF65-F5344CB8AC3E}">
        <p14:creationId xmlns:p14="http://schemas.microsoft.com/office/powerpoint/2010/main" val="136549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1845FCB-99B0-154D-B74B-782451377D01}"/>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Logistic Regression Without PCA</a:t>
            </a:r>
          </a:p>
        </p:txBody>
      </p:sp>
      <p:pic>
        <p:nvPicPr>
          <p:cNvPr id="5" name="Picture 4" descr="Text&#10;&#10;Description automatically generated with medium confidence">
            <a:extLst>
              <a:ext uri="{FF2B5EF4-FFF2-40B4-BE49-F238E27FC236}">
                <a16:creationId xmlns:a16="http://schemas.microsoft.com/office/drawing/2014/main" id="{4B48A083-D39D-6749-A659-589C08535E76}"/>
              </a:ext>
            </a:extLst>
          </p:cNvPr>
          <p:cNvPicPr>
            <a:picLocks noChangeAspect="1"/>
          </p:cNvPicPr>
          <p:nvPr/>
        </p:nvPicPr>
        <p:blipFill>
          <a:blip r:embed="rId3"/>
          <a:stretch>
            <a:fillRect/>
          </a:stretch>
        </p:blipFill>
        <p:spPr>
          <a:xfrm>
            <a:off x="1713046" y="3519511"/>
            <a:ext cx="8762859" cy="1335293"/>
          </a:xfrm>
          <a:prstGeom prst="rect">
            <a:avLst/>
          </a:prstGeom>
        </p:spPr>
      </p:pic>
    </p:spTree>
    <p:extLst>
      <p:ext uri="{BB962C8B-B14F-4D97-AF65-F5344CB8AC3E}">
        <p14:creationId xmlns:p14="http://schemas.microsoft.com/office/powerpoint/2010/main" val="215992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1845FCB-99B0-154D-B74B-782451377D01}"/>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Random Forest Classifiers With PCA</a:t>
            </a:r>
          </a:p>
        </p:txBody>
      </p:sp>
      <p:pic>
        <p:nvPicPr>
          <p:cNvPr id="5" name="Screen Recording 2022-03-26 at 10.34.33 AM" descr="Screen Recording 2022-03-26 at 10.34.33 AM">
            <a:hlinkClick r:id="" action="ppaction://media"/>
            <a:extLst>
              <a:ext uri="{FF2B5EF4-FFF2-40B4-BE49-F238E27FC236}">
                <a16:creationId xmlns:a16="http://schemas.microsoft.com/office/drawing/2014/main" id="{872E6308-79CB-6844-83F2-A3EF78FEB1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2825" y="2177172"/>
            <a:ext cx="9063301" cy="4059395"/>
          </a:xfrm>
          <a:prstGeom prst="rect">
            <a:avLst/>
          </a:prstGeom>
        </p:spPr>
      </p:pic>
    </p:spTree>
    <p:extLst>
      <p:ext uri="{BB962C8B-B14F-4D97-AF65-F5344CB8AC3E}">
        <p14:creationId xmlns:p14="http://schemas.microsoft.com/office/powerpoint/2010/main" val="30703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1845FCB-99B0-154D-B74B-782451377D01}"/>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PCA: Random Forest Classifiers Without PCA</a:t>
            </a:r>
          </a:p>
        </p:txBody>
      </p:sp>
      <p:pic>
        <p:nvPicPr>
          <p:cNvPr id="5" name="Picture 4" descr="Text&#10;&#10;Description automatically generated">
            <a:extLst>
              <a:ext uri="{FF2B5EF4-FFF2-40B4-BE49-F238E27FC236}">
                <a16:creationId xmlns:a16="http://schemas.microsoft.com/office/drawing/2014/main" id="{65911DF9-BED2-8A4D-B8A9-23BB24389F70}"/>
              </a:ext>
            </a:extLst>
          </p:cNvPr>
          <p:cNvPicPr>
            <a:picLocks noChangeAspect="1"/>
          </p:cNvPicPr>
          <p:nvPr/>
        </p:nvPicPr>
        <p:blipFill>
          <a:blip r:embed="rId3"/>
          <a:stretch>
            <a:fillRect/>
          </a:stretch>
        </p:blipFill>
        <p:spPr>
          <a:xfrm>
            <a:off x="1914714" y="3410465"/>
            <a:ext cx="8359524" cy="1231654"/>
          </a:xfrm>
          <a:prstGeom prst="rect">
            <a:avLst/>
          </a:prstGeom>
        </p:spPr>
      </p:pic>
    </p:spTree>
    <p:extLst>
      <p:ext uri="{BB962C8B-B14F-4D97-AF65-F5344CB8AC3E}">
        <p14:creationId xmlns:p14="http://schemas.microsoft.com/office/powerpoint/2010/main" val="3862576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0BE6E04-D861-D641-9909-1409BF7E7F8D}"/>
              </a:ext>
            </a:extLst>
          </p:cNvPr>
          <p:cNvSpPr>
            <a:spLocks noGrp="1"/>
          </p:cNvSpPr>
          <p:nvPr>
            <p:ph type="title"/>
          </p:nvPr>
        </p:nvSpPr>
        <p:spPr>
          <a:xfrm>
            <a:off x="1098468" y="885651"/>
            <a:ext cx="3229803" cy="4624603"/>
          </a:xfrm>
        </p:spPr>
        <p:txBody>
          <a:bodyPr>
            <a:normAutofit/>
          </a:bodyPr>
          <a:lstStyle/>
          <a:p>
            <a:r>
              <a:rPr lang="en-US">
                <a:solidFill>
                  <a:srgbClr val="FFFFFF"/>
                </a:solidFill>
              </a:rPr>
              <a:t>Results</a:t>
            </a:r>
          </a:p>
        </p:txBody>
      </p:sp>
      <p:sp>
        <p:nvSpPr>
          <p:cNvPr id="3" name="Content Placeholder 2">
            <a:extLst>
              <a:ext uri="{FF2B5EF4-FFF2-40B4-BE49-F238E27FC236}">
                <a16:creationId xmlns:a16="http://schemas.microsoft.com/office/drawing/2014/main" id="{C5B61C5D-DF6D-EC49-942C-965D04A80646}"/>
              </a:ext>
            </a:extLst>
          </p:cNvPr>
          <p:cNvSpPr>
            <a:spLocks noGrp="1"/>
          </p:cNvSpPr>
          <p:nvPr>
            <p:ph idx="1"/>
          </p:nvPr>
        </p:nvSpPr>
        <p:spPr>
          <a:xfrm>
            <a:off x="4978708" y="563918"/>
            <a:ext cx="6525220" cy="5251645"/>
          </a:xfrm>
        </p:spPr>
        <p:txBody>
          <a:bodyPr anchor="ctr">
            <a:normAutofit/>
          </a:bodyPr>
          <a:lstStyle/>
          <a:p>
            <a:r>
              <a:rPr lang="en-US" sz="2400" dirty="0"/>
              <a:t>Principal Components (11): </a:t>
            </a:r>
          </a:p>
          <a:p>
            <a:pPr lvl="1"/>
            <a:r>
              <a:rPr lang="en-US" sz="2000" dirty="0"/>
              <a:t>Age </a:t>
            </a:r>
          </a:p>
          <a:p>
            <a:pPr lvl="1"/>
            <a:r>
              <a:rPr lang="en-US" sz="2000" dirty="0" err="1"/>
              <a:t>Outage_sec_perweek</a:t>
            </a:r>
            <a:r>
              <a:rPr lang="en-US" sz="2000" dirty="0"/>
              <a:t> </a:t>
            </a:r>
          </a:p>
          <a:p>
            <a:pPr lvl="1"/>
            <a:r>
              <a:rPr lang="en-US" sz="2000" dirty="0"/>
              <a:t>Email </a:t>
            </a:r>
          </a:p>
          <a:p>
            <a:pPr lvl="1"/>
            <a:r>
              <a:rPr lang="en-US" sz="2000" dirty="0"/>
              <a:t>Contacts </a:t>
            </a:r>
          </a:p>
          <a:p>
            <a:pPr lvl="1"/>
            <a:r>
              <a:rPr lang="en-US" sz="2000" dirty="0" err="1"/>
              <a:t>Yearly_equip_failure</a:t>
            </a:r>
            <a:r>
              <a:rPr lang="en-US" sz="2000" dirty="0"/>
              <a:t> </a:t>
            </a:r>
          </a:p>
          <a:p>
            <a:pPr lvl="1"/>
            <a:r>
              <a:rPr lang="en-US" sz="2000" dirty="0"/>
              <a:t>Tenure </a:t>
            </a:r>
          </a:p>
          <a:p>
            <a:pPr lvl="1"/>
            <a:r>
              <a:rPr lang="en-US" sz="2000" dirty="0"/>
              <a:t>Monthly Charge </a:t>
            </a:r>
          </a:p>
          <a:p>
            <a:pPr lvl="1"/>
            <a:r>
              <a:rPr lang="en-US" sz="2000" dirty="0" err="1"/>
              <a:t>Bandwidth_GB_Year</a:t>
            </a:r>
            <a:r>
              <a:rPr lang="en-US" sz="2000" dirty="0"/>
              <a:t> </a:t>
            </a:r>
          </a:p>
          <a:p>
            <a:pPr lvl="1"/>
            <a:r>
              <a:rPr lang="en-US" sz="2000" dirty="0"/>
              <a:t>Timely Response </a:t>
            </a:r>
          </a:p>
          <a:p>
            <a:pPr lvl="1"/>
            <a:r>
              <a:rPr lang="en-US" sz="2000" dirty="0"/>
              <a:t>Timely Fixes </a:t>
            </a:r>
          </a:p>
          <a:p>
            <a:pPr lvl="1"/>
            <a:r>
              <a:rPr lang="en-US" sz="2000" dirty="0"/>
              <a:t>Timely Replacements </a:t>
            </a:r>
          </a:p>
          <a:p>
            <a:pPr lvl="1"/>
            <a:r>
              <a:rPr lang="en-US" sz="2000" dirty="0"/>
              <a:t>Reliability.</a:t>
            </a:r>
          </a:p>
          <a:p>
            <a:r>
              <a:rPr lang="en-US" sz="2400" dirty="0"/>
              <a:t>Model Prediction Accuracy: 83%</a:t>
            </a:r>
          </a:p>
        </p:txBody>
      </p:sp>
    </p:spTree>
    <p:extLst>
      <p:ext uri="{BB962C8B-B14F-4D97-AF65-F5344CB8AC3E}">
        <p14:creationId xmlns:p14="http://schemas.microsoft.com/office/powerpoint/2010/main" val="113369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7F7AF4-72C6-4B71-9E40-53E8BFEF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20013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EAE36D-388F-544D-B639-73113342D969}"/>
              </a:ext>
            </a:extLst>
          </p:cNvPr>
          <p:cNvSpPr>
            <a:spLocks noGrp="1"/>
          </p:cNvSpPr>
          <p:nvPr>
            <p:ph type="title"/>
          </p:nvPr>
        </p:nvSpPr>
        <p:spPr>
          <a:xfrm>
            <a:off x="424131" y="245082"/>
            <a:ext cx="10515599" cy="932688"/>
          </a:xfrm>
        </p:spPr>
        <p:txBody>
          <a:bodyPr vert="horz" lIns="91440" tIns="45720" rIns="91440" bIns="45720" rtlCol="0" anchor="b">
            <a:normAutofit/>
          </a:bodyPr>
          <a:lstStyle/>
          <a:p>
            <a:r>
              <a:rPr lang="en-US" sz="5400" kern="1200">
                <a:solidFill>
                  <a:schemeClr val="bg1"/>
                </a:solidFill>
                <a:latin typeface="+mj-lt"/>
                <a:ea typeface="+mj-ea"/>
                <a:cs typeface="+mj-cs"/>
              </a:rPr>
              <a:t>Questions</a:t>
            </a:r>
          </a:p>
        </p:txBody>
      </p:sp>
      <p:pic>
        <p:nvPicPr>
          <p:cNvPr id="7" name="Graphic 6" descr="Help">
            <a:extLst>
              <a:ext uri="{FF2B5EF4-FFF2-40B4-BE49-F238E27FC236}">
                <a16:creationId xmlns:a16="http://schemas.microsoft.com/office/drawing/2014/main" id="{0A9CAD31-9CDD-0BCE-5448-F69D96BCB1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66931" y="2246409"/>
            <a:ext cx="4058137" cy="4058137"/>
          </a:xfrm>
          <a:prstGeom prst="rect">
            <a:avLst/>
          </a:prstGeom>
        </p:spPr>
      </p:pic>
    </p:spTree>
    <p:extLst>
      <p:ext uri="{BB962C8B-B14F-4D97-AF65-F5344CB8AC3E}">
        <p14:creationId xmlns:p14="http://schemas.microsoft.com/office/powerpoint/2010/main" val="419021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AFA919D-61BC-D94A-A0DB-A06AAD9D9CE9}"/>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The Data:</a:t>
            </a:r>
          </a:p>
        </p:txBody>
      </p:sp>
      <p:sp>
        <p:nvSpPr>
          <p:cNvPr id="3" name="Content Placeholder 2">
            <a:extLst>
              <a:ext uri="{FF2B5EF4-FFF2-40B4-BE49-F238E27FC236}">
                <a16:creationId xmlns:a16="http://schemas.microsoft.com/office/drawing/2014/main" id="{6A5F6B97-4052-274E-A537-747A80C54CA8}"/>
              </a:ext>
            </a:extLst>
          </p:cNvPr>
          <p:cNvSpPr>
            <a:spLocks noGrp="1"/>
          </p:cNvSpPr>
          <p:nvPr>
            <p:ph idx="1"/>
          </p:nvPr>
        </p:nvSpPr>
        <p:spPr>
          <a:xfrm>
            <a:off x="1367624" y="2490436"/>
            <a:ext cx="9708995" cy="3567173"/>
          </a:xfrm>
        </p:spPr>
        <p:txBody>
          <a:bodyPr anchor="ctr">
            <a:normAutofit/>
          </a:bodyPr>
          <a:lstStyle/>
          <a:p>
            <a:r>
              <a:rPr lang="en-US" sz="2400"/>
              <a:t>10,000 rows with 52 columns of customer data from a Telecommunications company.</a:t>
            </a:r>
          </a:p>
          <a:p>
            <a:r>
              <a:rPr lang="en-US" sz="2400"/>
              <a:t>Data Dictionary contains an explanation of each column to give more insight to the data.</a:t>
            </a:r>
          </a:p>
          <a:p>
            <a:r>
              <a:rPr lang="en-US" sz="2400"/>
              <a:t>Target Variable: Churn</a:t>
            </a:r>
          </a:p>
          <a:p>
            <a:r>
              <a:rPr lang="en-US" sz="2400"/>
              <a:t>Dependent Variables: Customer demographics, general account information, and the services the customer has with the company.</a:t>
            </a:r>
          </a:p>
          <a:p>
            <a:r>
              <a:rPr lang="en-US" sz="2400"/>
              <a:t>Independent Variables: Responses to a customer satisfaction survey. </a:t>
            </a:r>
          </a:p>
          <a:p>
            <a:endParaRPr lang="en-US" sz="2400"/>
          </a:p>
        </p:txBody>
      </p:sp>
    </p:spTree>
    <p:extLst>
      <p:ext uri="{BB962C8B-B14F-4D97-AF65-F5344CB8AC3E}">
        <p14:creationId xmlns:p14="http://schemas.microsoft.com/office/powerpoint/2010/main" val="55017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B036A778-CDE1-0549-B0E7-81AB951821B6}"/>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Research Question:</a:t>
            </a:r>
          </a:p>
        </p:txBody>
      </p:sp>
      <p:sp>
        <p:nvSpPr>
          <p:cNvPr id="3" name="Content Placeholder 2">
            <a:extLst>
              <a:ext uri="{FF2B5EF4-FFF2-40B4-BE49-F238E27FC236}">
                <a16:creationId xmlns:a16="http://schemas.microsoft.com/office/drawing/2014/main" id="{F45BD118-DF40-9840-8274-71EB98250206}"/>
              </a:ext>
            </a:extLst>
          </p:cNvPr>
          <p:cNvSpPr>
            <a:spLocks noGrp="1"/>
          </p:cNvSpPr>
          <p:nvPr>
            <p:ph idx="1"/>
          </p:nvPr>
        </p:nvSpPr>
        <p:spPr>
          <a:xfrm>
            <a:off x="1367624" y="2490436"/>
            <a:ext cx="9708995" cy="3567173"/>
          </a:xfrm>
        </p:spPr>
        <p:txBody>
          <a:bodyPr anchor="ctr">
            <a:normAutofit/>
          </a:bodyPr>
          <a:lstStyle/>
          <a:p>
            <a:r>
              <a:rPr lang="en-US" sz="2400"/>
              <a:t>Determine the features in the data set that will likely lead to the customer discontinuing service with the company (churn). </a:t>
            </a:r>
          </a:p>
        </p:txBody>
      </p:sp>
    </p:spTree>
    <p:extLst>
      <p:ext uri="{BB962C8B-B14F-4D97-AF65-F5344CB8AC3E}">
        <p14:creationId xmlns:p14="http://schemas.microsoft.com/office/powerpoint/2010/main" val="2320845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9520CE4-0552-F043-BF1A-0DBDF1451687}"/>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Plan for Cleaning the Data:</a:t>
            </a:r>
          </a:p>
        </p:txBody>
      </p:sp>
      <p:sp>
        <p:nvSpPr>
          <p:cNvPr id="3" name="Content Placeholder 2">
            <a:extLst>
              <a:ext uri="{FF2B5EF4-FFF2-40B4-BE49-F238E27FC236}">
                <a16:creationId xmlns:a16="http://schemas.microsoft.com/office/drawing/2014/main" id="{1BC0E705-0076-274C-AA0E-D66331297A32}"/>
              </a:ext>
            </a:extLst>
          </p:cNvPr>
          <p:cNvSpPr>
            <a:spLocks noGrp="1"/>
          </p:cNvSpPr>
          <p:nvPr>
            <p:ph idx="1"/>
          </p:nvPr>
        </p:nvSpPr>
        <p:spPr>
          <a:xfrm>
            <a:off x="1367624" y="2490436"/>
            <a:ext cx="9708995" cy="3567173"/>
          </a:xfrm>
        </p:spPr>
        <p:txBody>
          <a:bodyPr anchor="ctr">
            <a:normAutofit/>
          </a:bodyPr>
          <a:lstStyle/>
          <a:p>
            <a:r>
              <a:rPr lang="en-US" sz="2400" dirty="0"/>
              <a:t>Back up the data</a:t>
            </a:r>
          </a:p>
          <a:p>
            <a:r>
              <a:rPr lang="en-US" sz="2400" dirty="0"/>
              <a:t>Load CSV file into </a:t>
            </a:r>
            <a:r>
              <a:rPr lang="en-US" sz="2400" dirty="0" err="1"/>
              <a:t>Jupyter</a:t>
            </a:r>
            <a:r>
              <a:rPr lang="en-US" sz="2400" dirty="0"/>
              <a:t> Notebook using Python and Pandas library.</a:t>
            </a:r>
          </a:p>
          <a:p>
            <a:r>
              <a:rPr lang="en-US" sz="2400" dirty="0"/>
              <a:t>Assess the structure of the data.</a:t>
            </a:r>
          </a:p>
          <a:p>
            <a:r>
              <a:rPr lang="en-US" sz="2400" dirty="0"/>
              <a:t>Transform the data addressing missing values, duplicates, etc.</a:t>
            </a:r>
          </a:p>
          <a:p>
            <a:r>
              <a:rPr lang="en-US" sz="2400" dirty="0"/>
              <a:t>Drop unrelated information.</a:t>
            </a:r>
          </a:p>
          <a:p>
            <a:r>
              <a:rPr lang="en-US" sz="2400" dirty="0"/>
              <a:t>Split numerical and categorical information for PCA.</a:t>
            </a:r>
          </a:p>
        </p:txBody>
      </p:sp>
    </p:spTree>
    <p:extLst>
      <p:ext uri="{BB962C8B-B14F-4D97-AF65-F5344CB8AC3E}">
        <p14:creationId xmlns:p14="http://schemas.microsoft.com/office/powerpoint/2010/main" val="3005042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D970B91-29E2-4F24-B764-43BD5568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410C1444-5E64-4361-A98D-1098E1813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184987"/>
            <a:ext cx="709612" cy="1671635"/>
          </a:xfrm>
          <a:custGeom>
            <a:avLst/>
            <a:gdLst>
              <a:gd name="connsiteX0" fmla="*/ 0 w 709612"/>
              <a:gd name="connsiteY0" fmla="*/ 0 h 1671635"/>
              <a:gd name="connsiteX1" fmla="*/ 709612 w 709612"/>
              <a:gd name="connsiteY1" fmla="*/ 578069 h 1671635"/>
              <a:gd name="connsiteX2" fmla="*/ 709612 w 709612"/>
              <a:gd name="connsiteY2" fmla="*/ 1671635 h 1671635"/>
              <a:gd name="connsiteX3" fmla="*/ 189293 w 709612"/>
              <a:gd name="connsiteY3" fmla="*/ 1671635 h 1671635"/>
              <a:gd name="connsiteX4" fmla="*/ 0 w 709612"/>
              <a:gd name="connsiteY4" fmla="*/ 1517432 h 1671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612" h="1671635">
                <a:moveTo>
                  <a:pt x="0" y="0"/>
                </a:moveTo>
                <a:lnTo>
                  <a:pt x="709612" y="578069"/>
                </a:lnTo>
                <a:lnTo>
                  <a:pt x="709612" y="1671635"/>
                </a:lnTo>
                <a:lnTo>
                  <a:pt x="189293" y="1671635"/>
                </a:lnTo>
                <a:lnTo>
                  <a:pt x="0" y="151743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2" name="Freeform 46">
            <a:extLst>
              <a:ext uri="{FF2B5EF4-FFF2-40B4-BE49-F238E27FC236}">
                <a16:creationId xmlns:a16="http://schemas.microsoft.com/office/drawing/2014/main" id="{26B27121-84C3-4B13-BF63-FC689097F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5000381"/>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47">
            <a:extLst>
              <a:ext uri="{FF2B5EF4-FFF2-40B4-BE49-F238E27FC236}">
                <a16:creationId xmlns:a16="http://schemas.microsoft.com/office/drawing/2014/main" id="{9EC59F2A-3391-4680-823A-EB19F0C67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4803531"/>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Rectangle 55">
            <a:extLst>
              <a:ext uri="{FF2B5EF4-FFF2-40B4-BE49-F238E27FC236}">
                <a16:creationId xmlns:a16="http://schemas.microsoft.com/office/drawing/2014/main" id="{90A8413F-D55B-496A-A28C-9D9D7434F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4232295"/>
            <a:ext cx="11547945" cy="210751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A1FD4BA-AC55-F746-B15C-CB561EA5DF83}"/>
              </a:ext>
            </a:extLst>
          </p:cNvPr>
          <p:cNvSpPr>
            <a:spLocks noGrp="1"/>
          </p:cNvSpPr>
          <p:nvPr>
            <p:ph type="title"/>
          </p:nvPr>
        </p:nvSpPr>
        <p:spPr>
          <a:xfrm>
            <a:off x="1283914" y="4458361"/>
            <a:ext cx="4490646" cy="1655384"/>
          </a:xfrm>
        </p:spPr>
        <p:txBody>
          <a:bodyPr vert="horz" lIns="91440" tIns="45720" rIns="91440" bIns="45720" rtlCol="0">
            <a:normAutofit/>
          </a:bodyPr>
          <a:lstStyle/>
          <a:p>
            <a:pPr algn="r"/>
            <a:r>
              <a:rPr lang="en-US" sz="3600">
                <a:solidFill>
                  <a:srgbClr val="FFFFFF"/>
                </a:solidFill>
              </a:rPr>
              <a:t>Data Cleaning: Libraries and Loading </a:t>
            </a:r>
          </a:p>
        </p:txBody>
      </p:sp>
      <p:pic>
        <p:nvPicPr>
          <p:cNvPr id="4" name="Picture 3" descr="Graphical user interface, text, application&#10;&#10;Description automatically generated">
            <a:extLst>
              <a:ext uri="{FF2B5EF4-FFF2-40B4-BE49-F238E27FC236}">
                <a16:creationId xmlns:a16="http://schemas.microsoft.com/office/drawing/2014/main" id="{7AAAADD6-5787-8944-9E6C-865B57E22672}"/>
              </a:ext>
            </a:extLst>
          </p:cNvPr>
          <p:cNvPicPr>
            <a:picLocks noChangeAspect="1"/>
          </p:cNvPicPr>
          <p:nvPr/>
        </p:nvPicPr>
        <p:blipFill>
          <a:blip r:embed="rId3"/>
          <a:stretch>
            <a:fillRect/>
          </a:stretch>
        </p:blipFill>
        <p:spPr>
          <a:xfrm>
            <a:off x="6429472" y="4584357"/>
            <a:ext cx="5285167" cy="1405419"/>
          </a:xfrm>
          <a:prstGeom prst="rect">
            <a:avLst/>
          </a:prstGeom>
        </p:spPr>
      </p:pic>
      <p:pic>
        <p:nvPicPr>
          <p:cNvPr id="7" name="Picture 6" descr="Graphical user interface, text, email&#10;&#10;Description automatically generated">
            <a:extLst>
              <a:ext uri="{FF2B5EF4-FFF2-40B4-BE49-F238E27FC236}">
                <a16:creationId xmlns:a16="http://schemas.microsoft.com/office/drawing/2014/main" id="{A96F95DF-FDE1-3F43-9205-B95456D13BDA}"/>
              </a:ext>
            </a:extLst>
          </p:cNvPr>
          <p:cNvPicPr>
            <a:picLocks noChangeAspect="1"/>
          </p:cNvPicPr>
          <p:nvPr/>
        </p:nvPicPr>
        <p:blipFill>
          <a:blip r:embed="rId4"/>
          <a:stretch>
            <a:fillRect/>
          </a:stretch>
        </p:blipFill>
        <p:spPr>
          <a:xfrm>
            <a:off x="2216604" y="270730"/>
            <a:ext cx="8402846" cy="3821012"/>
          </a:xfrm>
          <a:prstGeom prst="rect">
            <a:avLst/>
          </a:prstGeom>
        </p:spPr>
      </p:pic>
    </p:spTree>
    <p:extLst>
      <p:ext uri="{BB962C8B-B14F-4D97-AF65-F5344CB8AC3E}">
        <p14:creationId xmlns:p14="http://schemas.microsoft.com/office/powerpoint/2010/main" val="2938276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5828274-2EF9-4E7A-81EE-2EA619986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5">
            <a:extLst>
              <a:ext uri="{FF2B5EF4-FFF2-40B4-BE49-F238E27FC236}">
                <a16:creationId xmlns:a16="http://schemas.microsoft.com/office/drawing/2014/main" id="{80FA655C-A14A-4E97-B6FB-41150B2CC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77267"/>
            <a:ext cx="542047" cy="2376459"/>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D2E69EA3-AF0D-4963-BD05-5F8D172D4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08147"/>
            <a:ext cx="369761" cy="212183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CA24F386-96F7-46D9-9FB1-606B7695B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098332"/>
            <a:ext cx="201857" cy="20558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66100661-DE42-4292-8B05-19DA0FF52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212183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562DCB34-ABBD-4664-A5E3-8D7E5CFC7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20558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8">
            <a:extLst>
              <a:ext uri="{FF2B5EF4-FFF2-40B4-BE49-F238E27FC236}">
                <a16:creationId xmlns:a16="http://schemas.microsoft.com/office/drawing/2014/main" id="{3F0D4DEA-32D7-4538-A4D7-3306B5AE3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098334"/>
            <a:ext cx="7978524" cy="19607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4CB56BE-F348-FD4E-9E6F-C536999B3608}"/>
              </a:ext>
            </a:extLst>
          </p:cNvPr>
          <p:cNvSpPr>
            <a:spLocks noGrp="1"/>
          </p:cNvSpPr>
          <p:nvPr>
            <p:ph type="title"/>
          </p:nvPr>
        </p:nvSpPr>
        <p:spPr>
          <a:xfrm>
            <a:off x="1277301" y="4267831"/>
            <a:ext cx="7409500" cy="1071585"/>
          </a:xfrm>
        </p:spPr>
        <p:txBody>
          <a:bodyPr vert="horz" lIns="91440" tIns="45720" rIns="91440" bIns="45720" rtlCol="0" anchor="b">
            <a:normAutofit/>
          </a:bodyPr>
          <a:lstStyle/>
          <a:p>
            <a:r>
              <a:rPr lang="en-US" sz="4100">
                <a:solidFill>
                  <a:srgbClr val="FEFFFF"/>
                </a:solidFill>
              </a:rPr>
              <a:t>Data Cleaning: View the Columns</a:t>
            </a:r>
          </a:p>
        </p:txBody>
      </p:sp>
      <p:sp>
        <p:nvSpPr>
          <p:cNvPr id="43" name="Rectangle 8">
            <a:extLst>
              <a:ext uri="{FF2B5EF4-FFF2-40B4-BE49-F238E27FC236}">
                <a16:creationId xmlns:a16="http://schemas.microsoft.com/office/drawing/2014/main" id="{EABF5A50-8226-4F5F-936D-F759CC114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7800" y="4377267"/>
            <a:ext cx="3121152" cy="195271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descr="Text, letter&#10;&#10;Description automatically generated">
            <a:extLst>
              <a:ext uri="{FF2B5EF4-FFF2-40B4-BE49-F238E27FC236}">
                <a16:creationId xmlns:a16="http://schemas.microsoft.com/office/drawing/2014/main" id="{2146B6DE-BB46-2A4C-8006-9AC693728FA5}"/>
              </a:ext>
            </a:extLst>
          </p:cNvPr>
          <p:cNvPicPr>
            <a:picLocks noChangeAspect="1"/>
          </p:cNvPicPr>
          <p:nvPr/>
        </p:nvPicPr>
        <p:blipFill>
          <a:blip r:embed="rId3"/>
          <a:stretch>
            <a:fillRect/>
          </a:stretch>
        </p:blipFill>
        <p:spPr>
          <a:xfrm>
            <a:off x="1843037" y="361569"/>
            <a:ext cx="8505926" cy="3487680"/>
          </a:xfrm>
          <a:prstGeom prst="rect">
            <a:avLst/>
          </a:prstGeom>
        </p:spPr>
      </p:pic>
    </p:spTree>
    <p:extLst>
      <p:ext uri="{BB962C8B-B14F-4D97-AF65-F5344CB8AC3E}">
        <p14:creationId xmlns:p14="http://schemas.microsoft.com/office/powerpoint/2010/main" val="1156310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22520F2-3714-CD44-A141-687723877C03}"/>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Data Cleaning: Rename Columns</a:t>
            </a:r>
          </a:p>
        </p:txBody>
      </p:sp>
      <p:pic>
        <p:nvPicPr>
          <p:cNvPr id="4" name="Picture 3" descr="Text&#10;&#10;Description automatically generated">
            <a:extLst>
              <a:ext uri="{FF2B5EF4-FFF2-40B4-BE49-F238E27FC236}">
                <a16:creationId xmlns:a16="http://schemas.microsoft.com/office/drawing/2014/main" id="{3C69E3AD-4D15-5E4F-B8D3-3ECBF6D5E7BE}"/>
              </a:ext>
            </a:extLst>
          </p:cNvPr>
          <p:cNvPicPr>
            <a:picLocks noChangeAspect="1"/>
          </p:cNvPicPr>
          <p:nvPr/>
        </p:nvPicPr>
        <p:blipFill>
          <a:blip r:embed="rId3"/>
          <a:stretch>
            <a:fillRect/>
          </a:stretch>
        </p:blipFill>
        <p:spPr>
          <a:xfrm>
            <a:off x="2512734" y="2316722"/>
            <a:ext cx="7375611" cy="4354749"/>
          </a:xfrm>
          <a:prstGeom prst="rect">
            <a:avLst/>
          </a:prstGeom>
        </p:spPr>
      </p:pic>
    </p:spTree>
    <p:extLst>
      <p:ext uri="{BB962C8B-B14F-4D97-AF65-F5344CB8AC3E}">
        <p14:creationId xmlns:p14="http://schemas.microsoft.com/office/powerpoint/2010/main" val="102543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4101</TotalTime>
  <Words>3621</Words>
  <Application>Microsoft Macintosh PowerPoint</Application>
  <PresentationFormat>Widescreen</PresentationFormat>
  <Paragraphs>161</Paragraphs>
  <Slides>39</Slides>
  <Notes>39</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D206 Data Cleaning: Performance Assessment</vt:lpstr>
      <vt:lpstr>Performance Assessment Task</vt:lpstr>
      <vt:lpstr>Agenda</vt:lpstr>
      <vt:lpstr>The Data:</vt:lpstr>
      <vt:lpstr>Research Question:</vt:lpstr>
      <vt:lpstr>Plan for Cleaning the Data:</vt:lpstr>
      <vt:lpstr>Data Cleaning: Libraries and Loading </vt:lpstr>
      <vt:lpstr>Data Cleaning: View the Columns</vt:lpstr>
      <vt:lpstr>Data Cleaning: Rename Columns</vt:lpstr>
      <vt:lpstr>Data Cleaning: Explore Data Structure</vt:lpstr>
      <vt:lpstr>Data Cleaning: Data Types</vt:lpstr>
      <vt:lpstr>Data Cleaning: Find Missing Values</vt:lpstr>
      <vt:lpstr>Data Cleaning: Drop Irrelevant Variables</vt:lpstr>
      <vt:lpstr>Data Cleaning: Duplicate Rows</vt:lpstr>
      <vt:lpstr>Data Cleaning: Outlying Values</vt:lpstr>
      <vt:lpstr>Data Cleaning: Outlying Values</vt:lpstr>
      <vt:lpstr>Data Cleaning: Outlying Values</vt:lpstr>
      <vt:lpstr>Data Cleaning: Outlying Values</vt:lpstr>
      <vt:lpstr>Data Cleaning: Outlying Values</vt:lpstr>
      <vt:lpstr>Data Cleaning: Drop Irrelevant Variables</vt:lpstr>
      <vt:lpstr>Data Cleaning: Fill Missing Values</vt:lpstr>
      <vt:lpstr>Data Cleaning: Fill Missing Values</vt:lpstr>
      <vt:lpstr>Data Cleaning: Fill Missing Values</vt:lpstr>
      <vt:lpstr>Data Cleaning: Check For Missing Values</vt:lpstr>
      <vt:lpstr>Data Cleaning: Extracting Clean Data Set</vt:lpstr>
      <vt:lpstr>Data Cleaning: Categorical Variables</vt:lpstr>
      <vt:lpstr>Principal Component Analysis (PCA)</vt:lpstr>
      <vt:lpstr>PCA: Correlation Heatmap</vt:lpstr>
      <vt:lpstr>PCA: Import Pipeline Libraries</vt:lpstr>
      <vt:lpstr>PCA: PCA Pipeline</vt:lpstr>
      <vt:lpstr>PCA: Variances</vt:lpstr>
      <vt:lpstr>PCA: Scree Plot</vt:lpstr>
      <vt:lpstr>PCA: Training and Testing Data Split</vt:lpstr>
      <vt:lpstr>PCA: Logistic Regression With PCA</vt:lpstr>
      <vt:lpstr>PCA: Logistic Regression Without PCA</vt:lpstr>
      <vt:lpstr>PCA: Random Forest Classifiers With PCA</vt:lpstr>
      <vt:lpstr>PCA: Random Forest Classifiers Without PCA</vt:lpstr>
      <vt:lpstr>Results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D206 Data Cleaning: Performance Assessment</dc:title>
  <dc:creator>Jill Rivera</dc:creator>
  <cp:lastModifiedBy>Jill Rivera</cp:lastModifiedBy>
  <cp:revision>7</cp:revision>
  <dcterms:created xsi:type="dcterms:W3CDTF">2022-03-19T00:11:10Z</dcterms:created>
  <dcterms:modified xsi:type="dcterms:W3CDTF">2022-03-26T17:27:10Z</dcterms:modified>
</cp:coreProperties>
</file>